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47"/>
  </p:notesMasterIdLst>
  <p:sldIdLst>
    <p:sldId id="256" r:id="rId2"/>
    <p:sldId id="355" r:id="rId3"/>
    <p:sldId id="259" r:id="rId4"/>
    <p:sldId id="354" r:id="rId5"/>
    <p:sldId id="335" r:id="rId6"/>
    <p:sldId id="260" r:id="rId7"/>
    <p:sldId id="334" r:id="rId8"/>
    <p:sldId id="274" r:id="rId9"/>
    <p:sldId id="338" r:id="rId10"/>
    <p:sldId id="332" r:id="rId11"/>
    <p:sldId id="333" r:id="rId12"/>
    <p:sldId id="278" r:id="rId13"/>
    <p:sldId id="356" r:id="rId14"/>
    <p:sldId id="284" r:id="rId15"/>
    <p:sldId id="308" r:id="rId16"/>
    <p:sldId id="309" r:id="rId17"/>
    <p:sldId id="310" r:id="rId18"/>
    <p:sldId id="307" r:id="rId19"/>
    <p:sldId id="261" r:id="rId20"/>
    <p:sldId id="331" r:id="rId21"/>
    <p:sldId id="329" r:id="rId22"/>
    <p:sldId id="357" r:id="rId23"/>
    <p:sldId id="341" r:id="rId24"/>
    <p:sldId id="266" r:id="rId25"/>
    <p:sldId id="263" r:id="rId26"/>
    <p:sldId id="360" r:id="rId27"/>
    <p:sldId id="345" r:id="rId28"/>
    <p:sldId id="319" r:id="rId29"/>
    <p:sldId id="361" r:id="rId30"/>
    <p:sldId id="337" r:id="rId31"/>
    <p:sldId id="277" r:id="rId32"/>
    <p:sldId id="267" r:id="rId33"/>
    <p:sldId id="346" r:id="rId34"/>
    <p:sldId id="352" r:id="rId35"/>
    <p:sldId id="349" r:id="rId36"/>
    <p:sldId id="273" r:id="rId37"/>
    <p:sldId id="272" r:id="rId38"/>
    <p:sldId id="271" r:id="rId39"/>
    <p:sldId id="348" r:id="rId40"/>
    <p:sldId id="326" r:id="rId41"/>
    <p:sldId id="351" r:id="rId42"/>
    <p:sldId id="358" r:id="rId43"/>
    <p:sldId id="359" r:id="rId44"/>
    <p:sldId id="362" r:id="rId45"/>
    <p:sldId id="34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5788"/>
  </p:normalViewPr>
  <p:slideViewPr>
    <p:cSldViewPr snapToGrid="0">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chemeClr val="tx2"/>
                </a:solidFill>
                <a:latin typeface="Abadi" panose="020B0604020104020204" pitchFamily="34" charset="0"/>
              </a:rPr>
              <a:t>Number of New Students who registered with the CSD by Day 10</a:t>
            </a:r>
            <a:r>
              <a:rPr lang="en-US" baseline="0">
                <a:solidFill>
                  <a:schemeClr val="tx2"/>
                </a:solidFill>
                <a:latin typeface="Abadi" panose="020B0604020104020204" pitchFamily="34" charset="0"/>
              </a:rPr>
              <a:t> </a:t>
            </a:r>
            <a:endParaRPr lang="en-US">
              <a:solidFill>
                <a:schemeClr val="tx2"/>
              </a:solidFill>
              <a:latin typeface="Abadi" panose="020B0604020104020204" pitchFamily="34" charset="0"/>
            </a:endParaRPr>
          </a:p>
        </c:rich>
      </c:tx>
      <c:layout>
        <c:manualLayout>
          <c:xMode val="edge"/>
          <c:yMode val="edge"/>
          <c:x val="0.13792926905849626"/>
          <c:y val="1.60381919443234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Number of New Students who registered with the CSD during summer prior to the start of the fall semester</c:v>
                </c:pt>
              </c:strCache>
            </c:strRef>
          </c:tx>
          <c:spPr>
            <a:ln w="28575" cap="rnd">
              <a:solidFill>
                <a:schemeClr val="accent1"/>
              </a:solidFill>
              <a:round/>
            </a:ln>
            <a:effectLst/>
          </c:spPr>
          <c:marker>
            <c:symbol val="none"/>
          </c:marker>
          <c:cat>
            <c:strRef>
              <c:f>Sheet1!$A$2:$A$6</c:f>
              <c:strCache>
                <c:ptCount val="5"/>
                <c:pt idx="0">
                  <c:v>Fall 2018</c:v>
                </c:pt>
                <c:pt idx="1">
                  <c:v>Fall 2019</c:v>
                </c:pt>
                <c:pt idx="2">
                  <c:v>Fall 2020*</c:v>
                </c:pt>
                <c:pt idx="3">
                  <c:v>Fall 2021</c:v>
                </c:pt>
                <c:pt idx="4">
                  <c:v>Fall 2022</c:v>
                </c:pt>
              </c:strCache>
            </c:strRef>
          </c:cat>
          <c:val>
            <c:numRef>
              <c:f>Sheet1!$B$2:$B$6</c:f>
              <c:numCache>
                <c:formatCode>General</c:formatCode>
                <c:ptCount val="5"/>
                <c:pt idx="0">
                  <c:v>650</c:v>
                </c:pt>
                <c:pt idx="1">
                  <c:v>717</c:v>
                </c:pt>
                <c:pt idx="2">
                  <c:v>535</c:v>
                </c:pt>
                <c:pt idx="3">
                  <c:v>757</c:v>
                </c:pt>
                <c:pt idx="4">
                  <c:v>994</c:v>
                </c:pt>
              </c:numCache>
            </c:numRef>
          </c:val>
          <c:smooth val="0"/>
          <c:extLst>
            <c:ext xmlns:c16="http://schemas.microsoft.com/office/drawing/2014/chart" uri="{C3380CC4-5D6E-409C-BE32-E72D297353CC}">
              <c16:uniqueId val="{00000000-F05F-4125-92AF-9045339CDF2B}"/>
            </c:ext>
          </c:extLst>
        </c:ser>
        <c:dLbls>
          <c:showLegendKey val="0"/>
          <c:showVal val="0"/>
          <c:showCatName val="0"/>
          <c:showSerName val="0"/>
          <c:showPercent val="0"/>
          <c:showBubbleSize val="0"/>
        </c:dLbls>
        <c:smooth val="0"/>
        <c:axId val="1862411136"/>
        <c:axId val="1862415296"/>
      </c:lineChart>
      <c:catAx>
        <c:axId val="186241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415296"/>
        <c:crosses val="autoZero"/>
        <c:auto val="1"/>
        <c:lblAlgn val="ctr"/>
        <c:lblOffset val="100"/>
        <c:noMultiLvlLbl val="0"/>
      </c:catAx>
      <c:valAx>
        <c:axId val="186241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241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6EBAA-AB03-4C4A-8258-605DD47CDCB6}"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57DC9A0A-6327-4241-A709-81809F84A320}">
      <dgm:prSet/>
      <dgm:spPr/>
      <dgm:t>
        <a:bodyPr/>
        <a:lstStyle/>
        <a:p>
          <a:pPr>
            <a:defRPr b="1"/>
          </a:pPr>
          <a:r>
            <a:rPr lang="en-US"/>
            <a:t>1973</a:t>
          </a:r>
        </a:p>
      </dgm:t>
    </dgm:pt>
    <dgm:pt modelId="{8A2BF826-2E73-4DB0-B5B9-35F3442D9148}" type="parTrans" cxnId="{14D2FDFC-4AC9-4DFA-BA72-F91DCA48CC7E}">
      <dgm:prSet/>
      <dgm:spPr/>
      <dgm:t>
        <a:bodyPr/>
        <a:lstStyle/>
        <a:p>
          <a:endParaRPr lang="en-US"/>
        </a:p>
      </dgm:t>
    </dgm:pt>
    <dgm:pt modelId="{3E3D1AC1-A178-4AD0-A454-0891A890861D}" type="sibTrans" cxnId="{14D2FDFC-4AC9-4DFA-BA72-F91DCA48CC7E}">
      <dgm:prSet/>
      <dgm:spPr/>
      <dgm:t>
        <a:bodyPr/>
        <a:lstStyle/>
        <a:p>
          <a:endParaRPr lang="en-US"/>
        </a:p>
      </dgm:t>
    </dgm:pt>
    <dgm:pt modelId="{8D0D0E6A-9C39-4880-8B4E-D45A853B87D2}">
      <dgm:prSet/>
      <dgm:spPr/>
      <dgm:t>
        <a:bodyPr/>
        <a:lstStyle/>
        <a:p>
          <a:r>
            <a:rPr lang="en-US"/>
            <a:t>Section 504 of the Rehabilitation Act of 1973</a:t>
          </a:r>
        </a:p>
      </dgm:t>
    </dgm:pt>
    <dgm:pt modelId="{90B739A5-E320-47B1-A5DA-7A2C1D0A7A43}" type="parTrans" cxnId="{B427212A-97FA-4C43-A5D5-D25ED3CEB3AB}">
      <dgm:prSet/>
      <dgm:spPr/>
      <dgm:t>
        <a:bodyPr/>
        <a:lstStyle/>
        <a:p>
          <a:endParaRPr lang="en-US"/>
        </a:p>
      </dgm:t>
    </dgm:pt>
    <dgm:pt modelId="{AD4DD126-BBEE-4413-AE4E-6FD3C347C352}" type="sibTrans" cxnId="{B427212A-97FA-4C43-A5D5-D25ED3CEB3AB}">
      <dgm:prSet/>
      <dgm:spPr/>
      <dgm:t>
        <a:bodyPr/>
        <a:lstStyle/>
        <a:p>
          <a:endParaRPr lang="en-US"/>
        </a:p>
      </dgm:t>
    </dgm:pt>
    <dgm:pt modelId="{559F41D2-D8D4-4149-AA5A-FD36F9546EB2}">
      <dgm:prSet/>
      <dgm:spPr/>
      <dgm:t>
        <a:bodyPr/>
        <a:lstStyle/>
        <a:p>
          <a:pPr>
            <a:defRPr b="1"/>
          </a:pPr>
          <a:r>
            <a:rPr lang="en-US"/>
            <a:t>1990</a:t>
          </a:r>
        </a:p>
      </dgm:t>
    </dgm:pt>
    <dgm:pt modelId="{806DA00A-DBBD-4476-AFB7-9662D596A07D}" type="parTrans" cxnId="{8C960710-A83B-4CC4-8A28-AAF83D5FCEBD}">
      <dgm:prSet/>
      <dgm:spPr/>
      <dgm:t>
        <a:bodyPr/>
        <a:lstStyle/>
        <a:p>
          <a:endParaRPr lang="en-US"/>
        </a:p>
      </dgm:t>
    </dgm:pt>
    <dgm:pt modelId="{1D35C748-45B2-4140-8785-DA602581109F}" type="sibTrans" cxnId="{8C960710-A83B-4CC4-8A28-AAF83D5FCEBD}">
      <dgm:prSet/>
      <dgm:spPr/>
      <dgm:t>
        <a:bodyPr/>
        <a:lstStyle/>
        <a:p>
          <a:endParaRPr lang="en-US"/>
        </a:p>
      </dgm:t>
    </dgm:pt>
    <dgm:pt modelId="{98D8D47A-D6C3-461B-B243-F15F2A03FB38}">
      <dgm:prSet/>
      <dgm:spPr/>
      <dgm:t>
        <a:bodyPr/>
        <a:lstStyle/>
        <a:p>
          <a:r>
            <a:rPr lang="en-US"/>
            <a:t>The Americans with Disabilities Act (ADA) of 1990</a:t>
          </a:r>
        </a:p>
      </dgm:t>
    </dgm:pt>
    <dgm:pt modelId="{051DBE50-61EB-4FBB-9B0E-2EBA9264743B}" type="parTrans" cxnId="{5911288A-8271-465E-8976-ECEFAC6752D3}">
      <dgm:prSet/>
      <dgm:spPr/>
      <dgm:t>
        <a:bodyPr/>
        <a:lstStyle/>
        <a:p>
          <a:endParaRPr lang="en-US"/>
        </a:p>
      </dgm:t>
    </dgm:pt>
    <dgm:pt modelId="{B2F17E1F-AD0A-4756-A842-AC1FD500D1D0}" type="sibTrans" cxnId="{5911288A-8271-465E-8976-ECEFAC6752D3}">
      <dgm:prSet/>
      <dgm:spPr/>
      <dgm:t>
        <a:bodyPr/>
        <a:lstStyle/>
        <a:p>
          <a:endParaRPr lang="en-US"/>
        </a:p>
      </dgm:t>
    </dgm:pt>
    <dgm:pt modelId="{8A8851F7-7C64-45B0-AA55-01EC4E98B7D0}">
      <dgm:prSet/>
      <dgm:spPr/>
      <dgm:t>
        <a:bodyPr/>
        <a:lstStyle/>
        <a:p>
          <a:pPr>
            <a:defRPr b="1"/>
          </a:pPr>
          <a:r>
            <a:rPr lang="en-US" dirty="0"/>
            <a:t>1975, 1990, 2004</a:t>
          </a:r>
        </a:p>
      </dgm:t>
    </dgm:pt>
    <dgm:pt modelId="{7B7EBD02-96B9-43DF-BD6D-D482048606DB}" type="parTrans" cxnId="{34C56B22-92DC-4D67-9361-F39931F7E460}">
      <dgm:prSet/>
      <dgm:spPr/>
      <dgm:t>
        <a:bodyPr/>
        <a:lstStyle/>
        <a:p>
          <a:endParaRPr lang="en-US"/>
        </a:p>
      </dgm:t>
    </dgm:pt>
    <dgm:pt modelId="{B261FDEC-DD1C-450B-AF2B-D5A4A04CDB31}" type="sibTrans" cxnId="{34C56B22-92DC-4D67-9361-F39931F7E460}">
      <dgm:prSet/>
      <dgm:spPr/>
      <dgm:t>
        <a:bodyPr/>
        <a:lstStyle/>
        <a:p>
          <a:endParaRPr lang="en-US"/>
        </a:p>
      </dgm:t>
    </dgm:pt>
    <dgm:pt modelId="{3FF3ED1B-46CD-4178-9753-9E6B751831B0}">
      <dgm:prSet/>
      <dgm:spPr/>
      <dgm:t>
        <a:bodyPr/>
        <a:lstStyle/>
        <a:p>
          <a:r>
            <a:rPr lang="en-US" dirty="0"/>
            <a:t>Individuals with Disabilities Education Act (IDEA) (as reauthorized)</a:t>
          </a:r>
        </a:p>
      </dgm:t>
    </dgm:pt>
    <dgm:pt modelId="{DB2FE4B9-4908-495B-9631-73A7E0ED9EEC}" type="parTrans" cxnId="{B2120605-8AD0-41B4-AC16-785F3592B3A2}">
      <dgm:prSet/>
      <dgm:spPr/>
      <dgm:t>
        <a:bodyPr/>
        <a:lstStyle/>
        <a:p>
          <a:endParaRPr lang="en-US"/>
        </a:p>
      </dgm:t>
    </dgm:pt>
    <dgm:pt modelId="{58BDD039-50E3-4F0B-815E-5EE801A54BBE}" type="sibTrans" cxnId="{B2120605-8AD0-41B4-AC16-785F3592B3A2}">
      <dgm:prSet/>
      <dgm:spPr/>
      <dgm:t>
        <a:bodyPr/>
        <a:lstStyle/>
        <a:p>
          <a:endParaRPr lang="en-US"/>
        </a:p>
      </dgm:t>
    </dgm:pt>
    <dgm:pt modelId="{BCAA11D7-487B-4888-8FF6-C435472C2655}">
      <dgm:prSet/>
      <dgm:spPr/>
      <dgm:t>
        <a:bodyPr/>
        <a:lstStyle/>
        <a:p>
          <a:pPr>
            <a:defRPr b="1"/>
          </a:pPr>
          <a:r>
            <a:rPr lang="en-US"/>
            <a:t>2008</a:t>
          </a:r>
        </a:p>
      </dgm:t>
    </dgm:pt>
    <dgm:pt modelId="{C37CCEE9-29B4-41F6-9F2D-432F0C8188CE}" type="parTrans" cxnId="{387F6986-24C8-461F-AA1F-067B7BE9C7DA}">
      <dgm:prSet/>
      <dgm:spPr/>
      <dgm:t>
        <a:bodyPr/>
        <a:lstStyle/>
        <a:p>
          <a:endParaRPr lang="en-US"/>
        </a:p>
      </dgm:t>
    </dgm:pt>
    <dgm:pt modelId="{8448B96A-7CF3-4DE9-8A36-A55D07368A8A}" type="sibTrans" cxnId="{387F6986-24C8-461F-AA1F-067B7BE9C7DA}">
      <dgm:prSet/>
      <dgm:spPr/>
      <dgm:t>
        <a:bodyPr/>
        <a:lstStyle/>
        <a:p>
          <a:endParaRPr lang="en-US"/>
        </a:p>
      </dgm:t>
    </dgm:pt>
    <dgm:pt modelId="{29DF492B-7E50-4464-91AB-25C2FEE838CE}">
      <dgm:prSet/>
      <dgm:spPr/>
      <dgm:t>
        <a:bodyPr/>
        <a:lstStyle/>
        <a:p>
          <a:r>
            <a:rPr lang="en-US"/>
            <a:t>Amendments to the ADA (ADAA) in 2008</a:t>
          </a:r>
        </a:p>
      </dgm:t>
    </dgm:pt>
    <dgm:pt modelId="{EA8BC37D-C3E2-4994-8E44-71DCF8566EEA}" type="parTrans" cxnId="{9A8F51DB-503D-495F-8C8B-6638CB47DC63}">
      <dgm:prSet/>
      <dgm:spPr/>
      <dgm:t>
        <a:bodyPr/>
        <a:lstStyle/>
        <a:p>
          <a:endParaRPr lang="en-US"/>
        </a:p>
      </dgm:t>
    </dgm:pt>
    <dgm:pt modelId="{79ED2F90-B72D-4884-9CE0-F090BD384CBA}" type="sibTrans" cxnId="{9A8F51DB-503D-495F-8C8B-6638CB47DC63}">
      <dgm:prSet/>
      <dgm:spPr/>
      <dgm:t>
        <a:bodyPr/>
        <a:lstStyle/>
        <a:p>
          <a:endParaRPr lang="en-US"/>
        </a:p>
      </dgm:t>
    </dgm:pt>
    <dgm:pt modelId="{BD73BC75-3D78-3143-888B-56695B5EFC68}" type="pres">
      <dgm:prSet presAssocID="{14B6EBAA-AB03-4C4A-8258-605DD47CDCB6}" presName="root" presStyleCnt="0">
        <dgm:presLayoutVars>
          <dgm:chMax/>
          <dgm:chPref/>
          <dgm:animLvl val="lvl"/>
        </dgm:presLayoutVars>
      </dgm:prSet>
      <dgm:spPr/>
    </dgm:pt>
    <dgm:pt modelId="{C1031B83-7D10-5D43-A379-D9D44DDAB325}" type="pres">
      <dgm:prSet presAssocID="{14B6EBAA-AB03-4C4A-8258-605DD47CDCB6}" presName="divider" presStyleLbl="fgAcc1" presStyleIdx="0" presStyleCnt="1"/>
      <dgm:spPr/>
    </dgm:pt>
    <dgm:pt modelId="{82B1BBB1-8282-5E41-860C-5BB8B7E7CD9F}" type="pres">
      <dgm:prSet presAssocID="{14B6EBAA-AB03-4C4A-8258-605DD47CDCB6}" presName="nodes" presStyleCnt="0">
        <dgm:presLayoutVars>
          <dgm:chMax/>
          <dgm:chPref/>
          <dgm:animLvl val="lvl"/>
        </dgm:presLayoutVars>
      </dgm:prSet>
      <dgm:spPr/>
    </dgm:pt>
    <dgm:pt modelId="{6873744D-1D28-6D46-B927-F1CC7156F689}" type="pres">
      <dgm:prSet presAssocID="{57DC9A0A-6327-4241-A709-81809F84A320}" presName="composite" presStyleCnt="0"/>
      <dgm:spPr/>
    </dgm:pt>
    <dgm:pt modelId="{3DCA6927-75B4-7946-AA6F-9088B3EEE63E}" type="pres">
      <dgm:prSet presAssocID="{57DC9A0A-6327-4241-A709-81809F84A320}" presName="L1TextContainer" presStyleLbl="alignNode1" presStyleIdx="0" presStyleCnt="4">
        <dgm:presLayoutVars>
          <dgm:chMax val="1"/>
          <dgm:chPref val="1"/>
          <dgm:bulletEnabled val="1"/>
        </dgm:presLayoutVars>
      </dgm:prSet>
      <dgm:spPr/>
    </dgm:pt>
    <dgm:pt modelId="{7A0B6F75-30B7-8041-A47F-7BA34748EB7F}" type="pres">
      <dgm:prSet presAssocID="{57DC9A0A-6327-4241-A709-81809F84A320}" presName="L2TextContainerWrapper" presStyleCnt="0">
        <dgm:presLayoutVars>
          <dgm:bulletEnabled val="1"/>
        </dgm:presLayoutVars>
      </dgm:prSet>
      <dgm:spPr/>
    </dgm:pt>
    <dgm:pt modelId="{F242F72D-21DA-FE4A-956E-3771D97DAF22}" type="pres">
      <dgm:prSet presAssocID="{57DC9A0A-6327-4241-A709-81809F84A320}" presName="L2TextContainer" presStyleLbl="bgAccFollowNode1" presStyleIdx="0" presStyleCnt="4"/>
      <dgm:spPr/>
    </dgm:pt>
    <dgm:pt modelId="{3F2FA599-D80C-4242-BB50-BC4D12C7EDC2}" type="pres">
      <dgm:prSet presAssocID="{57DC9A0A-6327-4241-A709-81809F84A320}" presName="FlexibleEmptyPlaceHolder" presStyleCnt="0"/>
      <dgm:spPr/>
    </dgm:pt>
    <dgm:pt modelId="{70FD824F-FB0B-A34F-B75C-DAEF58880409}" type="pres">
      <dgm:prSet presAssocID="{57DC9A0A-6327-4241-A709-81809F84A320}" presName="ConnectLine" presStyleLbl="sibTrans1D1" presStyleIdx="0" presStyleCnt="4"/>
      <dgm:spPr/>
    </dgm:pt>
    <dgm:pt modelId="{5D4FB488-5866-394F-8079-9EAE1A99DDDA}" type="pres">
      <dgm:prSet presAssocID="{57DC9A0A-6327-4241-A709-81809F84A320}" presName="ConnectorPoint" presStyleLbl="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E22AAB5D-2C12-2D4B-9FE5-6C5FB309F6A0}" type="pres">
      <dgm:prSet presAssocID="{57DC9A0A-6327-4241-A709-81809F84A320}" presName="EmptyPlaceHolder" presStyleCnt="0"/>
      <dgm:spPr/>
    </dgm:pt>
    <dgm:pt modelId="{2E86910C-9698-9748-AA32-66139F0977DB}" type="pres">
      <dgm:prSet presAssocID="{3E3D1AC1-A178-4AD0-A454-0891A890861D}" presName="spaceBetweenRectangles" presStyleCnt="0"/>
      <dgm:spPr/>
    </dgm:pt>
    <dgm:pt modelId="{708603FD-46B8-1740-B868-FAB98D8C2447}" type="pres">
      <dgm:prSet presAssocID="{559F41D2-D8D4-4149-AA5A-FD36F9546EB2}" presName="composite" presStyleCnt="0"/>
      <dgm:spPr/>
    </dgm:pt>
    <dgm:pt modelId="{BF9388C6-90C4-A943-9649-71001D8F4584}" type="pres">
      <dgm:prSet presAssocID="{559F41D2-D8D4-4149-AA5A-FD36F9546EB2}" presName="L1TextContainer" presStyleLbl="alignNode1" presStyleIdx="1" presStyleCnt="4">
        <dgm:presLayoutVars>
          <dgm:chMax val="1"/>
          <dgm:chPref val="1"/>
          <dgm:bulletEnabled val="1"/>
        </dgm:presLayoutVars>
      </dgm:prSet>
      <dgm:spPr/>
    </dgm:pt>
    <dgm:pt modelId="{6EB70EC7-8628-2D44-A444-628AD5055D14}" type="pres">
      <dgm:prSet presAssocID="{559F41D2-D8D4-4149-AA5A-FD36F9546EB2}" presName="L2TextContainerWrapper" presStyleCnt="0">
        <dgm:presLayoutVars>
          <dgm:bulletEnabled val="1"/>
        </dgm:presLayoutVars>
      </dgm:prSet>
      <dgm:spPr/>
    </dgm:pt>
    <dgm:pt modelId="{EC85FD03-AEF7-BE47-ABDD-5D6EBE37BAC3}" type="pres">
      <dgm:prSet presAssocID="{559F41D2-D8D4-4149-AA5A-FD36F9546EB2}" presName="L2TextContainer" presStyleLbl="bgAccFollowNode1" presStyleIdx="1" presStyleCnt="4"/>
      <dgm:spPr/>
    </dgm:pt>
    <dgm:pt modelId="{48C9DEE7-1664-3B4C-A905-9C43CFF6C113}" type="pres">
      <dgm:prSet presAssocID="{559F41D2-D8D4-4149-AA5A-FD36F9546EB2}" presName="FlexibleEmptyPlaceHolder" presStyleCnt="0"/>
      <dgm:spPr/>
    </dgm:pt>
    <dgm:pt modelId="{0F888F8E-CA96-7849-827E-94165259AF6C}" type="pres">
      <dgm:prSet presAssocID="{559F41D2-D8D4-4149-AA5A-FD36F9546EB2}" presName="ConnectLine" presStyleLbl="sibTrans1D1" presStyleIdx="1" presStyleCnt="4"/>
      <dgm:spPr/>
    </dgm:pt>
    <dgm:pt modelId="{B5040BA3-F31B-484A-B020-55DEB1D3239E}" type="pres">
      <dgm:prSet presAssocID="{559F41D2-D8D4-4149-AA5A-FD36F9546EB2}" presName="ConnectorPoint" presStyleLbl="node1" presStyleIdx="1" presStyleCnt="4"/>
      <dgm:spPr>
        <a:solidFill>
          <a:schemeClr val="accent2">
            <a:hueOff val="-1978932"/>
            <a:satOff val="0"/>
            <a:lumOff val="-8039"/>
            <a:alphaOff val="0"/>
          </a:schemeClr>
        </a:solidFill>
        <a:ln w="6350" cap="flat" cmpd="sng" algn="ctr">
          <a:solidFill>
            <a:schemeClr val="lt1">
              <a:hueOff val="0"/>
              <a:satOff val="0"/>
              <a:lumOff val="0"/>
              <a:alphaOff val="0"/>
            </a:schemeClr>
          </a:solidFill>
          <a:prstDash val="solid"/>
          <a:miter lim="800000"/>
        </a:ln>
        <a:effectLst/>
      </dgm:spPr>
    </dgm:pt>
    <dgm:pt modelId="{A21D467A-DD69-B849-AD26-894C2F058CCD}" type="pres">
      <dgm:prSet presAssocID="{559F41D2-D8D4-4149-AA5A-FD36F9546EB2}" presName="EmptyPlaceHolder" presStyleCnt="0"/>
      <dgm:spPr/>
    </dgm:pt>
    <dgm:pt modelId="{CF292B07-F1AC-0C41-B09A-1273FCEA207B}" type="pres">
      <dgm:prSet presAssocID="{1D35C748-45B2-4140-8785-DA602581109F}" presName="spaceBetweenRectangles" presStyleCnt="0"/>
      <dgm:spPr/>
    </dgm:pt>
    <dgm:pt modelId="{7F577812-8385-8444-BFCF-5C6621BD6E49}" type="pres">
      <dgm:prSet presAssocID="{8A8851F7-7C64-45B0-AA55-01EC4E98B7D0}" presName="composite" presStyleCnt="0"/>
      <dgm:spPr/>
    </dgm:pt>
    <dgm:pt modelId="{57374915-9A6D-0F43-ADB1-7B9A5FDB407E}" type="pres">
      <dgm:prSet presAssocID="{8A8851F7-7C64-45B0-AA55-01EC4E98B7D0}" presName="L1TextContainer" presStyleLbl="alignNode1" presStyleIdx="2" presStyleCnt="4">
        <dgm:presLayoutVars>
          <dgm:chMax val="1"/>
          <dgm:chPref val="1"/>
          <dgm:bulletEnabled val="1"/>
        </dgm:presLayoutVars>
      </dgm:prSet>
      <dgm:spPr/>
    </dgm:pt>
    <dgm:pt modelId="{B5A97703-D997-A445-BAAB-D0FA534BA444}" type="pres">
      <dgm:prSet presAssocID="{8A8851F7-7C64-45B0-AA55-01EC4E98B7D0}" presName="L2TextContainerWrapper" presStyleCnt="0">
        <dgm:presLayoutVars>
          <dgm:bulletEnabled val="1"/>
        </dgm:presLayoutVars>
      </dgm:prSet>
      <dgm:spPr/>
    </dgm:pt>
    <dgm:pt modelId="{7C06123D-F629-2340-8C2C-4B598E3EBD5F}" type="pres">
      <dgm:prSet presAssocID="{8A8851F7-7C64-45B0-AA55-01EC4E98B7D0}" presName="L2TextContainer" presStyleLbl="bgAccFollowNode1" presStyleIdx="2" presStyleCnt="4"/>
      <dgm:spPr/>
    </dgm:pt>
    <dgm:pt modelId="{614D935E-4065-644A-87DA-0E7B58DDE07B}" type="pres">
      <dgm:prSet presAssocID="{8A8851F7-7C64-45B0-AA55-01EC4E98B7D0}" presName="FlexibleEmptyPlaceHolder" presStyleCnt="0"/>
      <dgm:spPr/>
    </dgm:pt>
    <dgm:pt modelId="{6FC2DE48-B37C-6346-BA0A-547B50F807DB}" type="pres">
      <dgm:prSet presAssocID="{8A8851F7-7C64-45B0-AA55-01EC4E98B7D0}" presName="ConnectLine" presStyleLbl="sibTrans1D1" presStyleIdx="2" presStyleCnt="4"/>
      <dgm:spPr/>
    </dgm:pt>
    <dgm:pt modelId="{33DAF377-12C2-CD49-AEF0-0C0270C7EF67}" type="pres">
      <dgm:prSet presAssocID="{8A8851F7-7C64-45B0-AA55-01EC4E98B7D0}" presName="ConnectorPoint" presStyleLbl="node1" presStyleIdx="2" presStyleCnt="4"/>
      <dgm:spPr>
        <a:solidFill>
          <a:schemeClr val="accent2">
            <a:hueOff val="-3957863"/>
            <a:satOff val="0"/>
            <a:lumOff val="-16079"/>
            <a:alphaOff val="0"/>
          </a:schemeClr>
        </a:solidFill>
        <a:ln w="6350" cap="flat" cmpd="sng" algn="ctr">
          <a:solidFill>
            <a:schemeClr val="lt1">
              <a:hueOff val="0"/>
              <a:satOff val="0"/>
              <a:lumOff val="0"/>
              <a:alphaOff val="0"/>
            </a:schemeClr>
          </a:solidFill>
          <a:prstDash val="solid"/>
          <a:miter lim="800000"/>
        </a:ln>
        <a:effectLst/>
      </dgm:spPr>
    </dgm:pt>
    <dgm:pt modelId="{6B97934C-7985-374D-B624-E704A8C4DC8A}" type="pres">
      <dgm:prSet presAssocID="{8A8851F7-7C64-45B0-AA55-01EC4E98B7D0}" presName="EmptyPlaceHolder" presStyleCnt="0"/>
      <dgm:spPr/>
    </dgm:pt>
    <dgm:pt modelId="{3FE99409-4CD3-0849-9DD9-C7AEA296D83B}" type="pres">
      <dgm:prSet presAssocID="{B261FDEC-DD1C-450B-AF2B-D5A4A04CDB31}" presName="spaceBetweenRectangles" presStyleCnt="0"/>
      <dgm:spPr/>
    </dgm:pt>
    <dgm:pt modelId="{A7E945E0-910F-1C4C-876D-23A5F4D08F27}" type="pres">
      <dgm:prSet presAssocID="{BCAA11D7-487B-4888-8FF6-C435472C2655}" presName="composite" presStyleCnt="0"/>
      <dgm:spPr/>
    </dgm:pt>
    <dgm:pt modelId="{610770BE-6698-084B-B8A2-D1907A6C039B}" type="pres">
      <dgm:prSet presAssocID="{BCAA11D7-487B-4888-8FF6-C435472C2655}" presName="L1TextContainer" presStyleLbl="alignNode1" presStyleIdx="3" presStyleCnt="4">
        <dgm:presLayoutVars>
          <dgm:chMax val="1"/>
          <dgm:chPref val="1"/>
          <dgm:bulletEnabled val="1"/>
        </dgm:presLayoutVars>
      </dgm:prSet>
      <dgm:spPr/>
    </dgm:pt>
    <dgm:pt modelId="{345D2288-17AC-574E-A0F1-A77940F01FF4}" type="pres">
      <dgm:prSet presAssocID="{BCAA11D7-487B-4888-8FF6-C435472C2655}" presName="L2TextContainerWrapper" presStyleCnt="0">
        <dgm:presLayoutVars>
          <dgm:bulletEnabled val="1"/>
        </dgm:presLayoutVars>
      </dgm:prSet>
      <dgm:spPr/>
    </dgm:pt>
    <dgm:pt modelId="{73178171-571F-3743-9C57-2AD75F45D283}" type="pres">
      <dgm:prSet presAssocID="{BCAA11D7-487B-4888-8FF6-C435472C2655}" presName="L2TextContainer" presStyleLbl="bgAccFollowNode1" presStyleIdx="3" presStyleCnt="4"/>
      <dgm:spPr/>
    </dgm:pt>
    <dgm:pt modelId="{DE2C099C-C95A-F44A-B7F1-99E0C88B8580}" type="pres">
      <dgm:prSet presAssocID="{BCAA11D7-487B-4888-8FF6-C435472C2655}" presName="FlexibleEmptyPlaceHolder" presStyleCnt="0"/>
      <dgm:spPr/>
    </dgm:pt>
    <dgm:pt modelId="{A522A06F-01D8-F240-8EBF-6FF3F104A770}" type="pres">
      <dgm:prSet presAssocID="{BCAA11D7-487B-4888-8FF6-C435472C2655}" presName="ConnectLine" presStyleLbl="sibTrans1D1" presStyleIdx="3" presStyleCnt="4"/>
      <dgm:spPr/>
    </dgm:pt>
    <dgm:pt modelId="{A90EDABB-3402-3B49-8DB7-6E2DCCB456F6}" type="pres">
      <dgm:prSet presAssocID="{BCAA11D7-487B-4888-8FF6-C435472C2655}" presName="ConnectorPoint" presStyleLbl="node1" presStyleIdx="3" presStyleCnt="4"/>
      <dgm:spPr>
        <a:solidFill>
          <a:schemeClr val="accent2">
            <a:hueOff val="-5936795"/>
            <a:satOff val="0"/>
            <a:lumOff val="-24118"/>
            <a:alphaOff val="0"/>
          </a:schemeClr>
        </a:solidFill>
        <a:ln w="6350" cap="flat" cmpd="sng" algn="ctr">
          <a:solidFill>
            <a:schemeClr val="lt1">
              <a:hueOff val="0"/>
              <a:satOff val="0"/>
              <a:lumOff val="0"/>
              <a:alphaOff val="0"/>
            </a:schemeClr>
          </a:solidFill>
          <a:prstDash val="solid"/>
          <a:miter lim="800000"/>
        </a:ln>
        <a:effectLst/>
      </dgm:spPr>
    </dgm:pt>
    <dgm:pt modelId="{8724FBD5-578A-D448-8676-DCDC3E90871A}" type="pres">
      <dgm:prSet presAssocID="{BCAA11D7-487B-4888-8FF6-C435472C2655}" presName="EmptyPlaceHolder" presStyleCnt="0"/>
      <dgm:spPr/>
    </dgm:pt>
  </dgm:ptLst>
  <dgm:cxnLst>
    <dgm:cxn modelId="{B2120605-8AD0-41B4-AC16-785F3592B3A2}" srcId="{8A8851F7-7C64-45B0-AA55-01EC4E98B7D0}" destId="{3FF3ED1B-46CD-4178-9753-9E6B751831B0}" srcOrd="0" destOrd="0" parTransId="{DB2FE4B9-4908-495B-9631-73A7E0ED9EEC}" sibTransId="{58BDD039-50E3-4F0B-815E-5EE801A54BBE}"/>
    <dgm:cxn modelId="{8C960710-A83B-4CC4-8A28-AAF83D5FCEBD}" srcId="{14B6EBAA-AB03-4C4A-8258-605DD47CDCB6}" destId="{559F41D2-D8D4-4149-AA5A-FD36F9546EB2}" srcOrd="1" destOrd="0" parTransId="{806DA00A-DBBD-4476-AFB7-9662D596A07D}" sibTransId="{1D35C748-45B2-4140-8785-DA602581109F}"/>
    <dgm:cxn modelId="{34C56B22-92DC-4D67-9361-F39931F7E460}" srcId="{14B6EBAA-AB03-4C4A-8258-605DD47CDCB6}" destId="{8A8851F7-7C64-45B0-AA55-01EC4E98B7D0}" srcOrd="2" destOrd="0" parTransId="{7B7EBD02-96B9-43DF-BD6D-D482048606DB}" sibTransId="{B261FDEC-DD1C-450B-AF2B-D5A4A04CDB31}"/>
    <dgm:cxn modelId="{B427212A-97FA-4C43-A5D5-D25ED3CEB3AB}" srcId="{57DC9A0A-6327-4241-A709-81809F84A320}" destId="{8D0D0E6A-9C39-4880-8B4E-D45A853B87D2}" srcOrd="0" destOrd="0" parTransId="{90B739A5-E320-47B1-A5DA-7A2C1D0A7A43}" sibTransId="{AD4DD126-BBEE-4413-AE4E-6FD3C347C352}"/>
    <dgm:cxn modelId="{F112473E-4FB1-CC4F-952B-C08F901E9D4A}" type="presOf" srcId="{BCAA11D7-487B-4888-8FF6-C435472C2655}" destId="{610770BE-6698-084B-B8A2-D1907A6C039B}" srcOrd="0" destOrd="0" presId="urn:microsoft.com/office/officeart/2017/3/layout/HorizontalLabelsTimeline"/>
    <dgm:cxn modelId="{0EF7117C-17F2-6C47-BD0B-0700806AAE25}" type="presOf" srcId="{8D0D0E6A-9C39-4880-8B4E-D45A853B87D2}" destId="{F242F72D-21DA-FE4A-956E-3771D97DAF22}" srcOrd="0" destOrd="0" presId="urn:microsoft.com/office/officeart/2017/3/layout/HorizontalLabelsTimeline"/>
    <dgm:cxn modelId="{B388D982-1F4B-1542-B856-07E91550C0D5}" type="presOf" srcId="{29DF492B-7E50-4464-91AB-25C2FEE838CE}" destId="{73178171-571F-3743-9C57-2AD75F45D283}" srcOrd="0" destOrd="0" presId="urn:microsoft.com/office/officeart/2017/3/layout/HorizontalLabelsTimeline"/>
    <dgm:cxn modelId="{387F6986-24C8-461F-AA1F-067B7BE9C7DA}" srcId="{14B6EBAA-AB03-4C4A-8258-605DD47CDCB6}" destId="{BCAA11D7-487B-4888-8FF6-C435472C2655}" srcOrd="3" destOrd="0" parTransId="{C37CCEE9-29B4-41F6-9F2D-432F0C8188CE}" sibTransId="{8448B96A-7CF3-4DE9-8A36-A55D07368A8A}"/>
    <dgm:cxn modelId="{5911288A-8271-465E-8976-ECEFAC6752D3}" srcId="{559F41D2-D8D4-4149-AA5A-FD36F9546EB2}" destId="{98D8D47A-D6C3-461B-B243-F15F2A03FB38}" srcOrd="0" destOrd="0" parTransId="{051DBE50-61EB-4FBB-9B0E-2EBA9264743B}" sibTransId="{B2F17E1F-AD0A-4756-A842-AC1FD500D1D0}"/>
    <dgm:cxn modelId="{754E2995-94A3-B04C-8091-E3DEED7F12D5}" type="presOf" srcId="{8A8851F7-7C64-45B0-AA55-01EC4E98B7D0}" destId="{57374915-9A6D-0F43-ADB1-7B9A5FDB407E}" srcOrd="0" destOrd="0" presId="urn:microsoft.com/office/officeart/2017/3/layout/HorizontalLabelsTimeline"/>
    <dgm:cxn modelId="{E0ED2498-0FE4-1E48-A4A1-00F88C4393AC}" type="presOf" srcId="{98D8D47A-D6C3-461B-B243-F15F2A03FB38}" destId="{EC85FD03-AEF7-BE47-ABDD-5D6EBE37BAC3}" srcOrd="0" destOrd="0" presId="urn:microsoft.com/office/officeart/2017/3/layout/HorizontalLabelsTimeline"/>
    <dgm:cxn modelId="{D7F4DBA9-6173-1940-9891-DE47B5CC8620}" type="presOf" srcId="{559F41D2-D8D4-4149-AA5A-FD36F9546EB2}" destId="{BF9388C6-90C4-A943-9649-71001D8F4584}" srcOrd="0" destOrd="0" presId="urn:microsoft.com/office/officeart/2017/3/layout/HorizontalLabelsTimeline"/>
    <dgm:cxn modelId="{B7EFF7AF-FBEF-5E47-B41E-1443916EB6E5}" type="presOf" srcId="{14B6EBAA-AB03-4C4A-8258-605DD47CDCB6}" destId="{BD73BC75-3D78-3143-888B-56695B5EFC68}" srcOrd="0" destOrd="0" presId="urn:microsoft.com/office/officeart/2017/3/layout/HorizontalLabelsTimeline"/>
    <dgm:cxn modelId="{9A8F51DB-503D-495F-8C8B-6638CB47DC63}" srcId="{BCAA11D7-487B-4888-8FF6-C435472C2655}" destId="{29DF492B-7E50-4464-91AB-25C2FEE838CE}" srcOrd="0" destOrd="0" parTransId="{EA8BC37D-C3E2-4994-8E44-71DCF8566EEA}" sibTransId="{79ED2F90-B72D-4884-9CE0-F090BD384CBA}"/>
    <dgm:cxn modelId="{E35835ED-9995-2C42-8E98-CA49F56FE562}" type="presOf" srcId="{3FF3ED1B-46CD-4178-9753-9E6B751831B0}" destId="{7C06123D-F629-2340-8C2C-4B598E3EBD5F}" srcOrd="0" destOrd="0" presId="urn:microsoft.com/office/officeart/2017/3/layout/HorizontalLabelsTimeline"/>
    <dgm:cxn modelId="{3D6E57F3-5B53-5841-A801-135F9F942B6C}" type="presOf" srcId="{57DC9A0A-6327-4241-A709-81809F84A320}" destId="{3DCA6927-75B4-7946-AA6F-9088B3EEE63E}" srcOrd="0" destOrd="0" presId="urn:microsoft.com/office/officeart/2017/3/layout/HorizontalLabelsTimeline"/>
    <dgm:cxn modelId="{14D2FDFC-4AC9-4DFA-BA72-F91DCA48CC7E}" srcId="{14B6EBAA-AB03-4C4A-8258-605DD47CDCB6}" destId="{57DC9A0A-6327-4241-A709-81809F84A320}" srcOrd="0" destOrd="0" parTransId="{8A2BF826-2E73-4DB0-B5B9-35F3442D9148}" sibTransId="{3E3D1AC1-A178-4AD0-A454-0891A890861D}"/>
    <dgm:cxn modelId="{1CAA5117-CAED-A047-AAA5-D2BC42EB5798}" type="presParOf" srcId="{BD73BC75-3D78-3143-888B-56695B5EFC68}" destId="{C1031B83-7D10-5D43-A379-D9D44DDAB325}" srcOrd="0" destOrd="0" presId="urn:microsoft.com/office/officeart/2017/3/layout/HorizontalLabelsTimeline"/>
    <dgm:cxn modelId="{8D04CC0E-6647-5546-8E2D-91DB5F35050C}" type="presParOf" srcId="{BD73BC75-3D78-3143-888B-56695B5EFC68}" destId="{82B1BBB1-8282-5E41-860C-5BB8B7E7CD9F}" srcOrd="1" destOrd="0" presId="urn:microsoft.com/office/officeart/2017/3/layout/HorizontalLabelsTimeline"/>
    <dgm:cxn modelId="{A22F3E11-9CC1-144D-A67B-93711EB863D7}" type="presParOf" srcId="{82B1BBB1-8282-5E41-860C-5BB8B7E7CD9F}" destId="{6873744D-1D28-6D46-B927-F1CC7156F689}" srcOrd="0" destOrd="0" presId="urn:microsoft.com/office/officeart/2017/3/layout/HorizontalLabelsTimeline"/>
    <dgm:cxn modelId="{5917CB82-C5D4-1949-A36C-6BDD6DF684E9}" type="presParOf" srcId="{6873744D-1D28-6D46-B927-F1CC7156F689}" destId="{3DCA6927-75B4-7946-AA6F-9088B3EEE63E}" srcOrd="0" destOrd="0" presId="urn:microsoft.com/office/officeart/2017/3/layout/HorizontalLabelsTimeline"/>
    <dgm:cxn modelId="{0B8808C5-C39C-6448-8BE4-14C3DFD2A371}" type="presParOf" srcId="{6873744D-1D28-6D46-B927-F1CC7156F689}" destId="{7A0B6F75-30B7-8041-A47F-7BA34748EB7F}" srcOrd="1" destOrd="0" presId="urn:microsoft.com/office/officeart/2017/3/layout/HorizontalLabelsTimeline"/>
    <dgm:cxn modelId="{D901F121-AF2A-D743-8347-9FA1431AE881}" type="presParOf" srcId="{7A0B6F75-30B7-8041-A47F-7BA34748EB7F}" destId="{F242F72D-21DA-FE4A-956E-3771D97DAF22}" srcOrd="0" destOrd="0" presId="urn:microsoft.com/office/officeart/2017/3/layout/HorizontalLabelsTimeline"/>
    <dgm:cxn modelId="{631473D1-2185-904C-ABB4-C483E0A9C6FC}" type="presParOf" srcId="{7A0B6F75-30B7-8041-A47F-7BA34748EB7F}" destId="{3F2FA599-D80C-4242-BB50-BC4D12C7EDC2}" srcOrd="1" destOrd="0" presId="urn:microsoft.com/office/officeart/2017/3/layout/HorizontalLabelsTimeline"/>
    <dgm:cxn modelId="{D7C0017C-C179-5C46-9D8D-493C2855FC79}" type="presParOf" srcId="{6873744D-1D28-6D46-B927-F1CC7156F689}" destId="{70FD824F-FB0B-A34F-B75C-DAEF58880409}" srcOrd="2" destOrd="0" presId="urn:microsoft.com/office/officeart/2017/3/layout/HorizontalLabelsTimeline"/>
    <dgm:cxn modelId="{42E74720-11AD-6742-8C70-555C8979E049}" type="presParOf" srcId="{6873744D-1D28-6D46-B927-F1CC7156F689}" destId="{5D4FB488-5866-394F-8079-9EAE1A99DDDA}" srcOrd="3" destOrd="0" presId="urn:microsoft.com/office/officeart/2017/3/layout/HorizontalLabelsTimeline"/>
    <dgm:cxn modelId="{003BB5FC-8C5A-5D4C-891A-305F82599719}" type="presParOf" srcId="{6873744D-1D28-6D46-B927-F1CC7156F689}" destId="{E22AAB5D-2C12-2D4B-9FE5-6C5FB309F6A0}" srcOrd="4" destOrd="0" presId="urn:microsoft.com/office/officeart/2017/3/layout/HorizontalLabelsTimeline"/>
    <dgm:cxn modelId="{90FF290A-887D-DB40-86B5-C615E8199935}" type="presParOf" srcId="{82B1BBB1-8282-5E41-860C-5BB8B7E7CD9F}" destId="{2E86910C-9698-9748-AA32-66139F0977DB}" srcOrd="1" destOrd="0" presId="urn:microsoft.com/office/officeart/2017/3/layout/HorizontalLabelsTimeline"/>
    <dgm:cxn modelId="{37347ABA-C2C2-A94C-8D56-9802340D5836}" type="presParOf" srcId="{82B1BBB1-8282-5E41-860C-5BB8B7E7CD9F}" destId="{708603FD-46B8-1740-B868-FAB98D8C2447}" srcOrd="2" destOrd="0" presId="urn:microsoft.com/office/officeart/2017/3/layout/HorizontalLabelsTimeline"/>
    <dgm:cxn modelId="{DF168979-96CF-2943-A5BC-605CACA52721}" type="presParOf" srcId="{708603FD-46B8-1740-B868-FAB98D8C2447}" destId="{BF9388C6-90C4-A943-9649-71001D8F4584}" srcOrd="0" destOrd="0" presId="urn:microsoft.com/office/officeart/2017/3/layout/HorizontalLabelsTimeline"/>
    <dgm:cxn modelId="{EC5202AF-F859-7846-81C3-3EC273FF1A18}" type="presParOf" srcId="{708603FD-46B8-1740-B868-FAB98D8C2447}" destId="{6EB70EC7-8628-2D44-A444-628AD5055D14}" srcOrd="1" destOrd="0" presId="urn:microsoft.com/office/officeart/2017/3/layout/HorizontalLabelsTimeline"/>
    <dgm:cxn modelId="{6C17A567-A5A2-6A40-ADEB-F0A6FA8E7A2F}" type="presParOf" srcId="{6EB70EC7-8628-2D44-A444-628AD5055D14}" destId="{EC85FD03-AEF7-BE47-ABDD-5D6EBE37BAC3}" srcOrd="0" destOrd="0" presId="urn:microsoft.com/office/officeart/2017/3/layout/HorizontalLabelsTimeline"/>
    <dgm:cxn modelId="{B869A957-B796-D743-833B-464A63B1995B}" type="presParOf" srcId="{6EB70EC7-8628-2D44-A444-628AD5055D14}" destId="{48C9DEE7-1664-3B4C-A905-9C43CFF6C113}" srcOrd="1" destOrd="0" presId="urn:microsoft.com/office/officeart/2017/3/layout/HorizontalLabelsTimeline"/>
    <dgm:cxn modelId="{EFA5A8A9-5926-BF4A-8171-14C7BC1512BA}" type="presParOf" srcId="{708603FD-46B8-1740-B868-FAB98D8C2447}" destId="{0F888F8E-CA96-7849-827E-94165259AF6C}" srcOrd="2" destOrd="0" presId="urn:microsoft.com/office/officeart/2017/3/layout/HorizontalLabelsTimeline"/>
    <dgm:cxn modelId="{3A80D5DB-D712-254F-9F59-73C81FE7C3D6}" type="presParOf" srcId="{708603FD-46B8-1740-B868-FAB98D8C2447}" destId="{B5040BA3-F31B-484A-B020-55DEB1D3239E}" srcOrd="3" destOrd="0" presId="urn:microsoft.com/office/officeart/2017/3/layout/HorizontalLabelsTimeline"/>
    <dgm:cxn modelId="{64EC55AA-A154-6744-B1E7-3781DFFDCEF3}" type="presParOf" srcId="{708603FD-46B8-1740-B868-FAB98D8C2447}" destId="{A21D467A-DD69-B849-AD26-894C2F058CCD}" srcOrd="4" destOrd="0" presId="urn:microsoft.com/office/officeart/2017/3/layout/HorizontalLabelsTimeline"/>
    <dgm:cxn modelId="{B1F4F31A-DAD0-BE42-BA53-0051C3126624}" type="presParOf" srcId="{82B1BBB1-8282-5E41-860C-5BB8B7E7CD9F}" destId="{CF292B07-F1AC-0C41-B09A-1273FCEA207B}" srcOrd="3" destOrd="0" presId="urn:microsoft.com/office/officeart/2017/3/layout/HorizontalLabelsTimeline"/>
    <dgm:cxn modelId="{BCCF91E5-F090-CF4F-BC6B-55DACC6CB4C5}" type="presParOf" srcId="{82B1BBB1-8282-5E41-860C-5BB8B7E7CD9F}" destId="{7F577812-8385-8444-BFCF-5C6621BD6E49}" srcOrd="4" destOrd="0" presId="urn:microsoft.com/office/officeart/2017/3/layout/HorizontalLabelsTimeline"/>
    <dgm:cxn modelId="{C4DCDB83-FB6B-5E40-863B-1A452EA7F420}" type="presParOf" srcId="{7F577812-8385-8444-BFCF-5C6621BD6E49}" destId="{57374915-9A6D-0F43-ADB1-7B9A5FDB407E}" srcOrd="0" destOrd="0" presId="urn:microsoft.com/office/officeart/2017/3/layout/HorizontalLabelsTimeline"/>
    <dgm:cxn modelId="{E4D388BF-754D-5848-BABD-7D91A7F4F994}" type="presParOf" srcId="{7F577812-8385-8444-BFCF-5C6621BD6E49}" destId="{B5A97703-D997-A445-BAAB-D0FA534BA444}" srcOrd="1" destOrd="0" presId="urn:microsoft.com/office/officeart/2017/3/layout/HorizontalLabelsTimeline"/>
    <dgm:cxn modelId="{73ED17F2-CEBD-C94E-9526-3B0869043145}" type="presParOf" srcId="{B5A97703-D997-A445-BAAB-D0FA534BA444}" destId="{7C06123D-F629-2340-8C2C-4B598E3EBD5F}" srcOrd="0" destOrd="0" presId="urn:microsoft.com/office/officeart/2017/3/layout/HorizontalLabelsTimeline"/>
    <dgm:cxn modelId="{A5AC5657-86B9-8C4C-816B-091BD4CF99BC}" type="presParOf" srcId="{B5A97703-D997-A445-BAAB-D0FA534BA444}" destId="{614D935E-4065-644A-87DA-0E7B58DDE07B}" srcOrd="1" destOrd="0" presId="urn:microsoft.com/office/officeart/2017/3/layout/HorizontalLabelsTimeline"/>
    <dgm:cxn modelId="{4C654058-93C0-3941-8884-4CD9277298C7}" type="presParOf" srcId="{7F577812-8385-8444-BFCF-5C6621BD6E49}" destId="{6FC2DE48-B37C-6346-BA0A-547B50F807DB}" srcOrd="2" destOrd="0" presId="urn:microsoft.com/office/officeart/2017/3/layout/HorizontalLabelsTimeline"/>
    <dgm:cxn modelId="{E8D87E6F-92F7-0349-B7F5-709B1432DEF4}" type="presParOf" srcId="{7F577812-8385-8444-BFCF-5C6621BD6E49}" destId="{33DAF377-12C2-CD49-AEF0-0C0270C7EF67}" srcOrd="3" destOrd="0" presId="urn:microsoft.com/office/officeart/2017/3/layout/HorizontalLabelsTimeline"/>
    <dgm:cxn modelId="{9DD9954D-3AF2-3244-8876-277ADC254B54}" type="presParOf" srcId="{7F577812-8385-8444-BFCF-5C6621BD6E49}" destId="{6B97934C-7985-374D-B624-E704A8C4DC8A}" srcOrd="4" destOrd="0" presId="urn:microsoft.com/office/officeart/2017/3/layout/HorizontalLabelsTimeline"/>
    <dgm:cxn modelId="{5DADEDC4-13EB-544B-A0B7-D9103C952FB8}" type="presParOf" srcId="{82B1BBB1-8282-5E41-860C-5BB8B7E7CD9F}" destId="{3FE99409-4CD3-0849-9DD9-C7AEA296D83B}" srcOrd="5" destOrd="0" presId="urn:microsoft.com/office/officeart/2017/3/layout/HorizontalLabelsTimeline"/>
    <dgm:cxn modelId="{22ADE965-6AC7-0A41-8A97-8FA6CB08D67A}" type="presParOf" srcId="{82B1BBB1-8282-5E41-860C-5BB8B7E7CD9F}" destId="{A7E945E0-910F-1C4C-876D-23A5F4D08F27}" srcOrd="6" destOrd="0" presId="urn:microsoft.com/office/officeart/2017/3/layout/HorizontalLabelsTimeline"/>
    <dgm:cxn modelId="{74B4D7F0-F3D2-8B49-87E4-0C63F1554FAF}" type="presParOf" srcId="{A7E945E0-910F-1C4C-876D-23A5F4D08F27}" destId="{610770BE-6698-084B-B8A2-D1907A6C039B}" srcOrd="0" destOrd="0" presId="urn:microsoft.com/office/officeart/2017/3/layout/HorizontalLabelsTimeline"/>
    <dgm:cxn modelId="{69A30994-D4CC-294C-B1BF-243286B4026B}" type="presParOf" srcId="{A7E945E0-910F-1C4C-876D-23A5F4D08F27}" destId="{345D2288-17AC-574E-A0F1-A77940F01FF4}" srcOrd="1" destOrd="0" presId="urn:microsoft.com/office/officeart/2017/3/layout/HorizontalLabelsTimeline"/>
    <dgm:cxn modelId="{D3DB7879-6054-2140-BD04-5D5CC14EEA3E}" type="presParOf" srcId="{345D2288-17AC-574E-A0F1-A77940F01FF4}" destId="{73178171-571F-3743-9C57-2AD75F45D283}" srcOrd="0" destOrd="0" presId="urn:microsoft.com/office/officeart/2017/3/layout/HorizontalLabelsTimeline"/>
    <dgm:cxn modelId="{3BAF6B4C-9D26-FA42-AE7D-DF2AF8A0EBF5}" type="presParOf" srcId="{345D2288-17AC-574E-A0F1-A77940F01FF4}" destId="{DE2C099C-C95A-F44A-B7F1-99E0C88B8580}" srcOrd="1" destOrd="0" presId="urn:microsoft.com/office/officeart/2017/3/layout/HorizontalLabelsTimeline"/>
    <dgm:cxn modelId="{81A0F19F-7A01-E847-94E2-A2767B683177}" type="presParOf" srcId="{A7E945E0-910F-1C4C-876D-23A5F4D08F27}" destId="{A522A06F-01D8-F240-8EBF-6FF3F104A770}" srcOrd="2" destOrd="0" presId="urn:microsoft.com/office/officeart/2017/3/layout/HorizontalLabelsTimeline"/>
    <dgm:cxn modelId="{00B66E28-35E7-F147-BA5C-66125605FA2E}" type="presParOf" srcId="{A7E945E0-910F-1C4C-876D-23A5F4D08F27}" destId="{A90EDABB-3402-3B49-8DB7-6E2DCCB456F6}" srcOrd="3" destOrd="0" presId="urn:microsoft.com/office/officeart/2017/3/layout/HorizontalLabelsTimeline"/>
    <dgm:cxn modelId="{C423CE92-626F-BA40-A3E8-0661D8BFA9C8}" type="presParOf" srcId="{A7E945E0-910F-1C4C-876D-23A5F4D08F27}" destId="{8724FBD5-578A-D448-8676-DCDC3E90871A}"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A2FC8-C761-482C-A926-EBFF3716B0D6}" type="doc">
      <dgm:prSet loTypeId="urn:microsoft.com/office/officeart/2005/8/layout/list1" loCatId="list" qsTypeId="urn:microsoft.com/office/officeart/2005/8/quickstyle/simple1" qsCatId="simple" csTypeId="urn:microsoft.com/office/officeart/2005/8/colors/accent0_3" csCatId="mainScheme"/>
      <dgm:spPr/>
      <dgm:t>
        <a:bodyPr/>
        <a:lstStyle/>
        <a:p>
          <a:endParaRPr lang="en-US"/>
        </a:p>
      </dgm:t>
    </dgm:pt>
    <dgm:pt modelId="{A5560AEE-77E6-496E-B94F-443FD557F172}">
      <dgm:prSet/>
      <dgm:spPr/>
      <dgm:t>
        <a:bodyPr/>
        <a:lstStyle/>
        <a:p>
          <a:r>
            <a:rPr lang="en-US"/>
            <a:t>What it looked like in 1991</a:t>
          </a:r>
        </a:p>
      </dgm:t>
    </dgm:pt>
    <dgm:pt modelId="{DC31BA6B-5C72-44A9-9B7E-E45B07F7D4D6}" type="parTrans" cxnId="{2B5D61B3-D806-4622-B343-DC8D135B2C4C}">
      <dgm:prSet/>
      <dgm:spPr/>
      <dgm:t>
        <a:bodyPr/>
        <a:lstStyle/>
        <a:p>
          <a:endParaRPr lang="en-US"/>
        </a:p>
      </dgm:t>
    </dgm:pt>
    <dgm:pt modelId="{6503626A-CA4F-4397-87E7-58B348ACAE4E}" type="sibTrans" cxnId="{2B5D61B3-D806-4622-B343-DC8D135B2C4C}">
      <dgm:prSet/>
      <dgm:spPr/>
      <dgm:t>
        <a:bodyPr/>
        <a:lstStyle/>
        <a:p>
          <a:endParaRPr lang="en-US"/>
        </a:p>
      </dgm:t>
    </dgm:pt>
    <dgm:pt modelId="{E19F293A-A37D-45A6-9A98-1413F3BDACEC}">
      <dgm:prSet/>
      <dgm:spPr/>
      <dgm:t>
        <a:bodyPr/>
        <a:lstStyle/>
        <a:p>
          <a:r>
            <a:rPr lang="en-US"/>
            <a:t>What it is like today….</a:t>
          </a:r>
        </a:p>
      </dgm:t>
    </dgm:pt>
    <dgm:pt modelId="{010B2437-E7B5-4554-B4B6-170414C43B1E}" type="parTrans" cxnId="{D80288FC-0582-46C6-9978-E4C80D3E940D}">
      <dgm:prSet/>
      <dgm:spPr/>
      <dgm:t>
        <a:bodyPr/>
        <a:lstStyle/>
        <a:p>
          <a:endParaRPr lang="en-US"/>
        </a:p>
      </dgm:t>
    </dgm:pt>
    <dgm:pt modelId="{BDAC3CE3-AA54-41F7-9488-3400F6455CDB}" type="sibTrans" cxnId="{D80288FC-0582-46C6-9978-E4C80D3E940D}">
      <dgm:prSet/>
      <dgm:spPr/>
      <dgm:t>
        <a:bodyPr/>
        <a:lstStyle/>
        <a:p>
          <a:endParaRPr lang="en-US"/>
        </a:p>
      </dgm:t>
    </dgm:pt>
    <dgm:pt modelId="{0998F828-E7A3-DE44-96F3-C57645B28062}" type="pres">
      <dgm:prSet presAssocID="{CBAA2FC8-C761-482C-A926-EBFF3716B0D6}" presName="linear" presStyleCnt="0">
        <dgm:presLayoutVars>
          <dgm:dir/>
          <dgm:animLvl val="lvl"/>
          <dgm:resizeHandles val="exact"/>
        </dgm:presLayoutVars>
      </dgm:prSet>
      <dgm:spPr/>
    </dgm:pt>
    <dgm:pt modelId="{24E9D775-7CE9-9940-A83A-DC713C76E64B}" type="pres">
      <dgm:prSet presAssocID="{A5560AEE-77E6-496E-B94F-443FD557F172}" presName="parentLin" presStyleCnt="0"/>
      <dgm:spPr/>
    </dgm:pt>
    <dgm:pt modelId="{0EF5F0E0-6494-DB4F-89BB-264DD8DE5AE3}" type="pres">
      <dgm:prSet presAssocID="{A5560AEE-77E6-496E-B94F-443FD557F172}" presName="parentLeftMargin" presStyleLbl="node1" presStyleIdx="0" presStyleCnt="2"/>
      <dgm:spPr/>
    </dgm:pt>
    <dgm:pt modelId="{9E1BC18A-5EBF-464E-B699-8F92486B29DE}" type="pres">
      <dgm:prSet presAssocID="{A5560AEE-77E6-496E-B94F-443FD557F172}" presName="parentText" presStyleLbl="node1" presStyleIdx="0" presStyleCnt="2">
        <dgm:presLayoutVars>
          <dgm:chMax val="0"/>
          <dgm:bulletEnabled val="1"/>
        </dgm:presLayoutVars>
      </dgm:prSet>
      <dgm:spPr/>
    </dgm:pt>
    <dgm:pt modelId="{AD0639CA-8223-5C49-86C5-46B1159B26B7}" type="pres">
      <dgm:prSet presAssocID="{A5560AEE-77E6-496E-B94F-443FD557F172}" presName="negativeSpace" presStyleCnt="0"/>
      <dgm:spPr/>
    </dgm:pt>
    <dgm:pt modelId="{D406E6B5-E330-D143-858E-B03DED89BF2F}" type="pres">
      <dgm:prSet presAssocID="{A5560AEE-77E6-496E-B94F-443FD557F172}" presName="childText" presStyleLbl="conFgAcc1" presStyleIdx="0" presStyleCnt="2">
        <dgm:presLayoutVars>
          <dgm:bulletEnabled val="1"/>
        </dgm:presLayoutVars>
      </dgm:prSet>
      <dgm:spPr/>
    </dgm:pt>
    <dgm:pt modelId="{9AE45329-8314-0F43-9872-5618C0C6E1A7}" type="pres">
      <dgm:prSet presAssocID="{6503626A-CA4F-4397-87E7-58B348ACAE4E}" presName="spaceBetweenRectangles" presStyleCnt="0"/>
      <dgm:spPr/>
    </dgm:pt>
    <dgm:pt modelId="{8459A12C-499D-A84E-BF4A-32BD676639D7}" type="pres">
      <dgm:prSet presAssocID="{E19F293A-A37D-45A6-9A98-1413F3BDACEC}" presName="parentLin" presStyleCnt="0"/>
      <dgm:spPr/>
    </dgm:pt>
    <dgm:pt modelId="{4B5E3CED-A6B6-C445-82C6-97F6EDCA2EBE}" type="pres">
      <dgm:prSet presAssocID="{E19F293A-A37D-45A6-9A98-1413F3BDACEC}" presName="parentLeftMargin" presStyleLbl="node1" presStyleIdx="0" presStyleCnt="2"/>
      <dgm:spPr/>
    </dgm:pt>
    <dgm:pt modelId="{95DB0CE9-C363-F841-8D66-E585F5A3D735}" type="pres">
      <dgm:prSet presAssocID="{E19F293A-A37D-45A6-9A98-1413F3BDACEC}" presName="parentText" presStyleLbl="node1" presStyleIdx="1" presStyleCnt="2">
        <dgm:presLayoutVars>
          <dgm:chMax val="0"/>
          <dgm:bulletEnabled val="1"/>
        </dgm:presLayoutVars>
      </dgm:prSet>
      <dgm:spPr/>
    </dgm:pt>
    <dgm:pt modelId="{4A86742B-CF27-8244-B3DC-9B6D9F8417F1}" type="pres">
      <dgm:prSet presAssocID="{E19F293A-A37D-45A6-9A98-1413F3BDACEC}" presName="negativeSpace" presStyleCnt="0"/>
      <dgm:spPr/>
    </dgm:pt>
    <dgm:pt modelId="{6850C0D3-81D9-3442-8A9B-EC55B3BB4118}" type="pres">
      <dgm:prSet presAssocID="{E19F293A-A37D-45A6-9A98-1413F3BDACEC}" presName="childText" presStyleLbl="conFgAcc1" presStyleIdx="1" presStyleCnt="2">
        <dgm:presLayoutVars>
          <dgm:bulletEnabled val="1"/>
        </dgm:presLayoutVars>
      </dgm:prSet>
      <dgm:spPr/>
    </dgm:pt>
  </dgm:ptLst>
  <dgm:cxnLst>
    <dgm:cxn modelId="{95324D12-10B7-6243-8CEA-8EDD6C367211}" type="presOf" srcId="{E19F293A-A37D-45A6-9A98-1413F3BDACEC}" destId="{4B5E3CED-A6B6-C445-82C6-97F6EDCA2EBE}" srcOrd="0" destOrd="0" presId="urn:microsoft.com/office/officeart/2005/8/layout/list1"/>
    <dgm:cxn modelId="{118B815A-8B35-8948-9A49-AE8503A1A2FE}" type="presOf" srcId="{CBAA2FC8-C761-482C-A926-EBFF3716B0D6}" destId="{0998F828-E7A3-DE44-96F3-C57645B28062}" srcOrd="0" destOrd="0" presId="urn:microsoft.com/office/officeart/2005/8/layout/list1"/>
    <dgm:cxn modelId="{D4B66B7D-28C8-CE48-8C4A-4FF573ECA06B}" type="presOf" srcId="{E19F293A-A37D-45A6-9A98-1413F3BDACEC}" destId="{95DB0CE9-C363-F841-8D66-E585F5A3D735}" srcOrd="1" destOrd="0" presId="urn:microsoft.com/office/officeart/2005/8/layout/list1"/>
    <dgm:cxn modelId="{2B5D61B3-D806-4622-B343-DC8D135B2C4C}" srcId="{CBAA2FC8-C761-482C-A926-EBFF3716B0D6}" destId="{A5560AEE-77E6-496E-B94F-443FD557F172}" srcOrd="0" destOrd="0" parTransId="{DC31BA6B-5C72-44A9-9B7E-E45B07F7D4D6}" sibTransId="{6503626A-CA4F-4397-87E7-58B348ACAE4E}"/>
    <dgm:cxn modelId="{E1B881C2-AF27-D547-ADFC-6F4ACB4B422E}" type="presOf" srcId="{A5560AEE-77E6-496E-B94F-443FD557F172}" destId="{0EF5F0E0-6494-DB4F-89BB-264DD8DE5AE3}" srcOrd="0" destOrd="0" presId="urn:microsoft.com/office/officeart/2005/8/layout/list1"/>
    <dgm:cxn modelId="{8F1396E6-6BD4-064C-BD04-474B13E6653D}" type="presOf" srcId="{A5560AEE-77E6-496E-B94F-443FD557F172}" destId="{9E1BC18A-5EBF-464E-B699-8F92486B29DE}" srcOrd="1" destOrd="0" presId="urn:microsoft.com/office/officeart/2005/8/layout/list1"/>
    <dgm:cxn modelId="{D80288FC-0582-46C6-9978-E4C80D3E940D}" srcId="{CBAA2FC8-C761-482C-A926-EBFF3716B0D6}" destId="{E19F293A-A37D-45A6-9A98-1413F3BDACEC}" srcOrd="1" destOrd="0" parTransId="{010B2437-E7B5-4554-B4B6-170414C43B1E}" sibTransId="{BDAC3CE3-AA54-41F7-9488-3400F6455CDB}"/>
    <dgm:cxn modelId="{612E3546-9829-7745-9FD0-36D1D424C5C4}" type="presParOf" srcId="{0998F828-E7A3-DE44-96F3-C57645B28062}" destId="{24E9D775-7CE9-9940-A83A-DC713C76E64B}" srcOrd="0" destOrd="0" presId="urn:microsoft.com/office/officeart/2005/8/layout/list1"/>
    <dgm:cxn modelId="{16E03335-91D9-1049-8113-4E3393135F74}" type="presParOf" srcId="{24E9D775-7CE9-9940-A83A-DC713C76E64B}" destId="{0EF5F0E0-6494-DB4F-89BB-264DD8DE5AE3}" srcOrd="0" destOrd="0" presId="urn:microsoft.com/office/officeart/2005/8/layout/list1"/>
    <dgm:cxn modelId="{A448F212-C8B4-024B-ADC5-649385A3885B}" type="presParOf" srcId="{24E9D775-7CE9-9940-A83A-DC713C76E64B}" destId="{9E1BC18A-5EBF-464E-B699-8F92486B29DE}" srcOrd="1" destOrd="0" presId="urn:microsoft.com/office/officeart/2005/8/layout/list1"/>
    <dgm:cxn modelId="{7FA2BC2B-5672-5E4B-9277-BEFB0B4617C1}" type="presParOf" srcId="{0998F828-E7A3-DE44-96F3-C57645B28062}" destId="{AD0639CA-8223-5C49-86C5-46B1159B26B7}" srcOrd="1" destOrd="0" presId="urn:microsoft.com/office/officeart/2005/8/layout/list1"/>
    <dgm:cxn modelId="{A9CEE72D-6C20-234F-B246-947AA39C5E3D}" type="presParOf" srcId="{0998F828-E7A3-DE44-96F3-C57645B28062}" destId="{D406E6B5-E330-D143-858E-B03DED89BF2F}" srcOrd="2" destOrd="0" presId="urn:microsoft.com/office/officeart/2005/8/layout/list1"/>
    <dgm:cxn modelId="{F8899236-B603-D64F-920B-A9DD65B1C3F2}" type="presParOf" srcId="{0998F828-E7A3-DE44-96F3-C57645B28062}" destId="{9AE45329-8314-0F43-9872-5618C0C6E1A7}" srcOrd="3" destOrd="0" presId="urn:microsoft.com/office/officeart/2005/8/layout/list1"/>
    <dgm:cxn modelId="{27EDD6CB-2D45-0B42-B2AF-92F29B4CA16C}" type="presParOf" srcId="{0998F828-E7A3-DE44-96F3-C57645B28062}" destId="{8459A12C-499D-A84E-BF4A-32BD676639D7}" srcOrd="4" destOrd="0" presId="urn:microsoft.com/office/officeart/2005/8/layout/list1"/>
    <dgm:cxn modelId="{E1509841-0230-674E-B4C7-C72E03680A05}" type="presParOf" srcId="{8459A12C-499D-A84E-BF4A-32BD676639D7}" destId="{4B5E3CED-A6B6-C445-82C6-97F6EDCA2EBE}" srcOrd="0" destOrd="0" presId="urn:microsoft.com/office/officeart/2005/8/layout/list1"/>
    <dgm:cxn modelId="{1606EB81-6705-D741-B28C-F2219AE4B423}" type="presParOf" srcId="{8459A12C-499D-A84E-BF4A-32BD676639D7}" destId="{95DB0CE9-C363-F841-8D66-E585F5A3D735}" srcOrd="1" destOrd="0" presId="urn:microsoft.com/office/officeart/2005/8/layout/list1"/>
    <dgm:cxn modelId="{EB879160-D547-A845-9CC1-632CCFBE2B23}" type="presParOf" srcId="{0998F828-E7A3-DE44-96F3-C57645B28062}" destId="{4A86742B-CF27-8244-B3DC-9B6D9F8417F1}" srcOrd="5" destOrd="0" presId="urn:microsoft.com/office/officeart/2005/8/layout/list1"/>
    <dgm:cxn modelId="{3FB1E331-DF7C-AD40-87F1-310EF43ABFFC}" type="presParOf" srcId="{0998F828-E7A3-DE44-96F3-C57645B28062}" destId="{6850C0D3-81D9-3442-8A9B-EC55B3BB41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EC3D5A-806A-4012-BFBD-59406B62C2A1}"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C1E5ADBD-5598-4976-B565-E0A5A12405B6}">
      <dgm:prSet/>
      <dgm:spPr/>
      <dgm:t>
        <a:bodyPr/>
        <a:lstStyle/>
        <a:p>
          <a:r>
            <a:rPr lang="en-US"/>
            <a:t>Academic Adjustments</a:t>
          </a:r>
        </a:p>
      </dgm:t>
    </dgm:pt>
    <dgm:pt modelId="{DB690275-5325-45C5-8370-4385592F24C7}" type="parTrans" cxnId="{C99A5C64-11C5-40CD-BB95-110F8EDDB256}">
      <dgm:prSet/>
      <dgm:spPr/>
      <dgm:t>
        <a:bodyPr/>
        <a:lstStyle/>
        <a:p>
          <a:endParaRPr lang="en-US"/>
        </a:p>
      </dgm:t>
    </dgm:pt>
    <dgm:pt modelId="{F1C050FC-CDE7-4126-9FD0-938348CE32D3}" type="sibTrans" cxnId="{C99A5C64-11C5-40CD-BB95-110F8EDDB256}">
      <dgm:prSet/>
      <dgm:spPr/>
      <dgm:t>
        <a:bodyPr/>
        <a:lstStyle/>
        <a:p>
          <a:endParaRPr lang="en-US"/>
        </a:p>
      </dgm:t>
    </dgm:pt>
    <dgm:pt modelId="{6480D9E4-EF40-4838-9C1D-5454A27EDA28}">
      <dgm:prSet/>
      <dgm:spPr/>
      <dgm:t>
        <a:bodyPr/>
        <a:lstStyle/>
        <a:p>
          <a:r>
            <a:rPr lang="en-US"/>
            <a:t>Accessible Transportation &amp; Parking Accommodations</a:t>
          </a:r>
        </a:p>
      </dgm:t>
    </dgm:pt>
    <dgm:pt modelId="{3B0050B9-B90A-4B98-8530-C462CA7DBCEF}" type="parTrans" cxnId="{6D93C759-87B2-4B43-B3F6-B3AD64408FEF}">
      <dgm:prSet/>
      <dgm:spPr/>
      <dgm:t>
        <a:bodyPr/>
        <a:lstStyle/>
        <a:p>
          <a:endParaRPr lang="en-US"/>
        </a:p>
      </dgm:t>
    </dgm:pt>
    <dgm:pt modelId="{FF7EA39A-7E56-47CA-8646-4B510A92A677}" type="sibTrans" cxnId="{6D93C759-87B2-4B43-B3F6-B3AD64408FEF}">
      <dgm:prSet/>
      <dgm:spPr/>
      <dgm:t>
        <a:bodyPr/>
        <a:lstStyle/>
        <a:p>
          <a:endParaRPr lang="en-US"/>
        </a:p>
      </dgm:t>
    </dgm:pt>
    <dgm:pt modelId="{051DA2C6-F087-4C04-A9A0-35C48DAE412D}">
      <dgm:prSet/>
      <dgm:spPr/>
      <dgm:t>
        <a:bodyPr/>
        <a:lstStyle/>
        <a:p>
          <a:r>
            <a:rPr lang="en-US"/>
            <a:t>Alternate Media</a:t>
          </a:r>
        </a:p>
      </dgm:t>
    </dgm:pt>
    <dgm:pt modelId="{B84AD51E-D472-4161-8869-70933B829FEC}" type="parTrans" cxnId="{7080E994-5614-40DE-9D54-7016FD938DDA}">
      <dgm:prSet/>
      <dgm:spPr/>
      <dgm:t>
        <a:bodyPr/>
        <a:lstStyle/>
        <a:p>
          <a:endParaRPr lang="en-US"/>
        </a:p>
      </dgm:t>
    </dgm:pt>
    <dgm:pt modelId="{1414733E-2636-4783-84ED-8BFD55B93BEE}" type="sibTrans" cxnId="{7080E994-5614-40DE-9D54-7016FD938DDA}">
      <dgm:prSet/>
      <dgm:spPr/>
      <dgm:t>
        <a:bodyPr/>
        <a:lstStyle/>
        <a:p>
          <a:endParaRPr lang="en-US"/>
        </a:p>
      </dgm:t>
    </dgm:pt>
    <dgm:pt modelId="{CA9C2653-FB7E-4DBF-A33C-30AC834A15B8}">
      <dgm:prSet/>
      <dgm:spPr/>
      <dgm:t>
        <a:bodyPr/>
        <a:lstStyle/>
        <a:p>
          <a:r>
            <a:rPr lang="en-US"/>
            <a:t>Assistive Technology</a:t>
          </a:r>
        </a:p>
      </dgm:t>
    </dgm:pt>
    <dgm:pt modelId="{0B769A8A-0FB8-4567-B7A2-DF16A3BC9342}" type="parTrans" cxnId="{6B75B2D9-552F-4C33-925A-CF76CF8C618F}">
      <dgm:prSet/>
      <dgm:spPr/>
      <dgm:t>
        <a:bodyPr/>
        <a:lstStyle/>
        <a:p>
          <a:endParaRPr lang="en-US"/>
        </a:p>
      </dgm:t>
    </dgm:pt>
    <dgm:pt modelId="{CE9A5E4A-7DC1-4408-A405-E58258D89E23}" type="sibTrans" cxnId="{6B75B2D9-552F-4C33-925A-CF76CF8C618F}">
      <dgm:prSet/>
      <dgm:spPr/>
      <dgm:t>
        <a:bodyPr/>
        <a:lstStyle/>
        <a:p>
          <a:endParaRPr lang="en-US"/>
        </a:p>
      </dgm:t>
    </dgm:pt>
    <dgm:pt modelId="{2C30286E-9EBB-4FBC-B055-7EDC666EF237}">
      <dgm:prSet/>
      <dgm:spPr/>
      <dgm:t>
        <a:bodyPr/>
        <a:lstStyle/>
        <a:p>
          <a:r>
            <a:rPr lang="en-US"/>
            <a:t>Assistive Communication</a:t>
          </a:r>
        </a:p>
      </dgm:t>
    </dgm:pt>
    <dgm:pt modelId="{2C6B6E4F-CA3E-4521-933A-E4A78AC1E514}" type="parTrans" cxnId="{5D62EA22-5A6F-4926-B551-2922D75A9772}">
      <dgm:prSet/>
      <dgm:spPr/>
      <dgm:t>
        <a:bodyPr/>
        <a:lstStyle/>
        <a:p>
          <a:endParaRPr lang="en-US"/>
        </a:p>
      </dgm:t>
    </dgm:pt>
    <dgm:pt modelId="{FF1371AA-6ECF-47C5-9A0D-61BE94DE5F54}" type="sibTrans" cxnId="{5D62EA22-5A6F-4926-B551-2922D75A9772}">
      <dgm:prSet/>
      <dgm:spPr/>
      <dgm:t>
        <a:bodyPr/>
        <a:lstStyle/>
        <a:p>
          <a:endParaRPr lang="en-US"/>
        </a:p>
      </dgm:t>
    </dgm:pt>
    <dgm:pt modelId="{52868FEB-F565-4965-8310-9A60123E3A47}">
      <dgm:prSet/>
      <dgm:spPr/>
      <dgm:t>
        <a:bodyPr/>
        <a:lstStyle/>
        <a:p>
          <a:r>
            <a:rPr lang="en-US"/>
            <a:t>Dining Accommodations</a:t>
          </a:r>
        </a:p>
      </dgm:t>
    </dgm:pt>
    <dgm:pt modelId="{25676EBA-6B0C-4F8C-9424-26B0267443D9}" type="parTrans" cxnId="{4E27357C-BF17-4C81-ABE4-242BA5CC4ED9}">
      <dgm:prSet/>
      <dgm:spPr/>
      <dgm:t>
        <a:bodyPr/>
        <a:lstStyle/>
        <a:p>
          <a:endParaRPr lang="en-US"/>
        </a:p>
      </dgm:t>
    </dgm:pt>
    <dgm:pt modelId="{0A026EC7-9C83-4789-BA1F-2E855E2541A4}" type="sibTrans" cxnId="{4E27357C-BF17-4C81-ABE4-242BA5CC4ED9}">
      <dgm:prSet/>
      <dgm:spPr/>
      <dgm:t>
        <a:bodyPr/>
        <a:lstStyle/>
        <a:p>
          <a:endParaRPr lang="en-US"/>
        </a:p>
      </dgm:t>
    </dgm:pt>
    <dgm:pt modelId="{A364834D-B454-4ABF-9BE1-FA7B97B7519D}">
      <dgm:prSet/>
      <dgm:spPr/>
      <dgm:t>
        <a:bodyPr/>
        <a:lstStyle/>
        <a:p>
          <a:r>
            <a:rPr lang="en-US"/>
            <a:t>Reduced Course load</a:t>
          </a:r>
        </a:p>
      </dgm:t>
    </dgm:pt>
    <dgm:pt modelId="{24D2F0AE-C868-4C6C-8B5B-7DCC6577DAE3}" type="parTrans" cxnId="{BCBB8010-D2F7-49BB-9A8D-4175F3A158CE}">
      <dgm:prSet/>
      <dgm:spPr/>
      <dgm:t>
        <a:bodyPr/>
        <a:lstStyle/>
        <a:p>
          <a:endParaRPr lang="en-US"/>
        </a:p>
      </dgm:t>
    </dgm:pt>
    <dgm:pt modelId="{F01D784C-94AB-46D6-AADC-D9E6003FD997}" type="sibTrans" cxnId="{BCBB8010-D2F7-49BB-9A8D-4175F3A158CE}">
      <dgm:prSet/>
      <dgm:spPr/>
      <dgm:t>
        <a:bodyPr/>
        <a:lstStyle/>
        <a:p>
          <a:endParaRPr lang="en-US"/>
        </a:p>
      </dgm:t>
    </dgm:pt>
    <dgm:pt modelId="{E0D046E5-F1ED-435D-B341-CF40A21CD71B}">
      <dgm:prSet/>
      <dgm:spPr/>
      <dgm:t>
        <a:bodyPr/>
        <a:lstStyle/>
        <a:p>
          <a:r>
            <a:rPr lang="en-US"/>
            <a:t>Residential Accommodations</a:t>
          </a:r>
        </a:p>
      </dgm:t>
    </dgm:pt>
    <dgm:pt modelId="{2D2E2B21-471F-409A-B623-05FB9534BB56}" type="parTrans" cxnId="{F5F973D0-CA23-4FFC-9FAE-DA2137F50944}">
      <dgm:prSet/>
      <dgm:spPr/>
      <dgm:t>
        <a:bodyPr/>
        <a:lstStyle/>
        <a:p>
          <a:endParaRPr lang="en-US"/>
        </a:p>
      </dgm:t>
    </dgm:pt>
    <dgm:pt modelId="{75557C26-7338-422A-9DE4-669F1E17733F}" type="sibTrans" cxnId="{F5F973D0-CA23-4FFC-9FAE-DA2137F50944}">
      <dgm:prSet/>
      <dgm:spPr/>
      <dgm:t>
        <a:bodyPr/>
        <a:lstStyle/>
        <a:p>
          <a:endParaRPr lang="en-US"/>
        </a:p>
      </dgm:t>
    </dgm:pt>
    <dgm:pt modelId="{4D1CD8D3-FA7E-425C-AF6B-4D599221FF69}">
      <dgm:prSet/>
      <dgm:spPr/>
      <dgm:t>
        <a:bodyPr/>
        <a:lstStyle/>
        <a:p>
          <a:r>
            <a:rPr lang="en-US"/>
            <a:t>Service &amp; Emotional Support Animals (ESA’s)</a:t>
          </a:r>
        </a:p>
      </dgm:t>
    </dgm:pt>
    <dgm:pt modelId="{1E37BCFD-8936-4777-B3F0-D1F8CFD05800}" type="parTrans" cxnId="{5A68A608-8343-4718-96A8-68AAA0333C8D}">
      <dgm:prSet/>
      <dgm:spPr/>
      <dgm:t>
        <a:bodyPr/>
        <a:lstStyle/>
        <a:p>
          <a:endParaRPr lang="en-US"/>
        </a:p>
      </dgm:t>
    </dgm:pt>
    <dgm:pt modelId="{F31D72BB-AD50-4286-A9AF-8691F8811218}" type="sibTrans" cxnId="{5A68A608-8343-4718-96A8-68AAA0333C8D}">
      <dgm:prSet/>
      <dgm:spPr/>
      <dgm:t>
        <a:bodyPr/>
        <a:lstStyle/>
        <a:p>
          <a:endParaRPr lang="en-US"/>
        </a:p>
      </dgm:t>
    </dgm:pt>
    <dgm:pt modelId="{58FD65DF-A4F5-4DDD-BC94-7169F33210C3}">
      <dgm:prSet/>
      <dgm:spPr/>
      <dgm:t>
        <a:bodyPr/>
        <a:lstStyle/>
        <a:p>
          <a:r>
            <a:rPr lang="en-US"/>
            <a:t>Technology-based Notetaking </a:t>
          </a:r>
        </a:p>
      </dgm:t>
    </dgm:pt>
    <dgm:pt modelId="{ACB8F1AD-604C-4EDE-91BA-A0BEF2CE3F44}" type="parTrans" cxnId="{9BC8BF9F-8072-4E55-83BB-D943A5367E85}">
      <dgm:prSet/>
      <dgm:spPr/>
      <dgm:t>
        <a:bodyPr/>
        <a:lstStyle/>
        <a:p>
          <a:endParaRPr lang="en-US"/>
        </a:p>
      </dgm:t>
    </dgm:pt>
    <dgm:pt modelId="{3FD549BC-A69C-4295-93E1-88803120E8CC}" type="sibTrans" cxnId="{9BC8BF9F-8072-4E55-83BB-D943A5367E85}">
      <dgm:prSet/>
      <dgm:spPr/>
      <dgm:t>
        <a:bodyPr/>
        <a:lstStyle/>
        <a:p>
          <a:endParaRPr lang="en-US"/>
        </a:p>
      </dgm:t>
    </dgm:pt>
    <dgm:pt modelId="{6F1B1C13-A292-4E73-8157-18417F5491BF}">
      <dgm:prSet/>
      <dgm:spPr/>
      <dgm:t>
        <a:bodyPr/>
        <a:lstStyle/>
        <a:p>
          <a:r>
            <a:rPr lang="en-US"/>
            <a:t>Testing Accommodations</a:t>
          </a:r>
        </a:p>
      </dgm:t>
    </dgm:pt>
    <dgm:pt modelId="{8E9176C3-2E4B-47A0-BB37-1F8839AC77D8}" type="parTrans" cxnId="{99957C9B-A8AF-43F5-887F-58BC1C0C3A8D}">
      <dgm:prSet/>
      <dgm:spPr/>
      <dgm:t>
        <a:bodyPr/>
        <a:lstStyle/>
        <a:p>
          <a:endParaRPr lang="en-US"/>
        </a:p>
      </dgm:t>
    </dgm:pt>
    <dgm:pt modelId="{ED5AA742-18AD-4125-ADE0-BCF276E3F3EE}" type="sibTrans" cxnId="{99957C9B-A8AF-43F5-887F-58BC1C0C3A8D}">
      <dgm:prSet/>
      <dgm:spPr/>
      <dgm:t>
        <a:bodyPr/>
        <a:lstStyle/>
        <a:p>
          <a:endParaRPr lang="en-US"/>
        </a:p>
      </dgm:t>
    </dgm:pt>
    <dgm:pt modelId="{AAA83309-9778-1643-8A82-9ADDB7A8D002}" type="pres">
      <dgm:prSet presAssocID="{C7EC3D5A-806A-4012-BFBD-59406B62C2A1}" presName="vert0" presStyleCnt="0">
        <dgm:presLayoutVars>
          <dgm:dir/>
          <dgm:animOne val="branch"/>
          <dgm:animLvl val="lvl"/>
        </dgm:presLayoutVars>
      </dgm:prSet>
      <dgm:spPr/>
    </dgm:pt>
    <dgm:pt modelId="{D26D14A1-09E7-FD4C-82BF-361D0AC02406}" type="pres">
      <dgm:prSet presAssocID="{C1E5ADBD-5598-4976-B565-E0A5A12405B6}" presName="thickLine" presStyleLbl="alignNode1" presStyleIdx="0" presStyleCnt="11"/>
      <dgm:spPr/>
    </dgm:pt>
    <dgm:pt modelId="{EE423247-33E9-0845-B3AA-52D9CD70EF66}" type="pres">
      <dgm:prSet presAssocID="{C1E5ADBD-5598-4976-B565-E0A5A12405B6}" presName="horz1" presStyleCnt="0"/>
      <dgm:spPr/>
    </dgm:pt>
    <dgm:pt modelId="{E89E036E-35DD-0241-837F-0ACE7E2221B2}" type="pres">
      <dgm:prSet presAssocID="{C1E5ADBD-5598-4976-B565-E0A5A12405B6}" presName="tx1" presStyleLbl="revTx" presStyleIdx="0" presStyleCnt="11"/>
      <dgm:spPr/>
    </dgm:pt>
    <dgm:pt modelId="{4845E981-54E9-D94B-988F-E19CB10A9A70}" type="pres">
      <dgm:prSet presAssocID="{C1E5ADBD-5598-4976-B565-E0A5A12405B6}" presName="vert1" presStyleCnt="0"/>
      <dgm:spPr/>
    </dgm:pt>
    <dgm:pt modelId="{131907BC-F15A-244E-B077-931E838B90DE}" type="pres">
      <dgm:prSet presAssocID="{6480D9E4-EF40-4838-9C1D-5454A27EDA28}" presName="thickLine" presStyleLbl="alignNode1" presStyleIdx="1" presStyleCnt="11"/>
      <dgm:spPr/>
    </dgm:pt>
    <dgm:pt modelId="{74D57A8D-1E99-3A46-8DE2-FBB7C927DD70}" type="pres">
      <dgm:prSet presAssocID="{6480D9E4-EF40-4838-9C1D-5454A27EDA28}" presName="horz1" presStyleCnt="0"/>
      <dgm:spPr/>
    </dgm:pt>
    <dgm:pt modelId="{D83802AA-E7D2-2E49-A1C1-B8E6F0E8B8FF}" type="pres">
      <dgm:prSet presAssocID="{6480D9E4-EF40-4838-9C1D-5454A27EDA28}" presName="tx1" presStyleLbl="revTx" presStyleIdx="1" presStyleCnt="11"/>
      <dgm:spPr/>
    </dgm:pt>
    <dgm:pt modelId="{2B7322C7-5715-EA42-90AB-4539CC3F7FDD}" type="pres">
      <dgm:prSet presAssocID="{6480D9E4-EF40-4838-9C1D-5454A27EDA28}" presName="vert1" presStyleCnt="0"/>
      <dgm:spPr/>
    </dgm:pt>
    <dgm:pt modelId="{B6617BC9-35CA-0F42-938F-828C49AAEDDD}" type="pres">
      <dgm:prSet presAssocID="{051DA2C6-F087-4C04-A9A0-35C48DAE412D}" presName="thickLine" presStyleLbl="alignNode1" presStyleIdx="2" presStyleCnt="11"/>
      <dgm:spPr/>
    </dgm:pt>
    <dgm:pt modelId="{8B1917A6-CE46-874E-9836-8EED3619B83C}" type="pres">
      <dgm:prSet presAssocID="{051DA2C6-F087-4C04-A9A0-35C48DAE412D}" presName="horz1" presStyleCnt="0"/>
      <dgm:spPr/>
    </dgm:pt>
    <dgm:pt modelId="{ACD35634-3FB6-2844-8EF3-6916B8F444A4}" type="pres">
      <dgm:prSet presAssocID="{051DA2C6-F087-4C04-A9A0-35C48DAE412D}" presName="tx1" presStyleLbl="revTx" presStyleIdx="2" presStyleCnt="11"/>
      <dgm:spPr/>
    </dgm:pt>
    <dgm:pt modelId="{450C24A5-7528-724A-9531-9A46BA347A8D}" type="pres">
      <dgm:prSet presAssocID="{051DA2C6-F087-4C04-A9A0-35C48DAE412D}" presName="vert1" presStyleCnt="0"/>
      <dgm:spPr/>
    </dgm:pt>
    <dgm:pt modelId="{C1ACADC6-05EE-DF49-8EB8-3F2846EC6F70}" type="pres">
      <dgm:prSet presAssocID="{CA9C2653-FB7E-4DBF-A33C-30AC834A15B8}" presName="thickLine" presStyleLbl="alignNode1" presStyleIdx="3" presStyleCnt="11"/>
      <dgm:spPr/>
    </dgm:pt>
    <dgm:pt modelId="{FE04CAB6-6C24-AF4F-B631-FA4C7662C407}" type="pres">
      <dgm:prSet presAssocID="{CA9C2653-FB7E-4DBF-A33C-30AC834A15B8}" presName="horz1" presStyleCnt="0"/>
      <dgm:spPr/>
    </dgm:pt>
    <dgm:pt modelId="{AE37E26E-C7BA-2141-99FD-2A0A7CEE4235}" type="pres">
      <dgm:prSet presAssocID="{CA9C2653-FB7E-4DBF-A33C-30AC834A15B8}" presName="tx1" presStyleLbl="revTx" presStyleIdx="3" presStyleCnt="11"/>
      <dgm:spPr/>
    </dgm:pt>
    <dgm:pt modelId="{41AB2CD3-5C4D-D048-8756-D0A327790CFC}" type="pres">
      <dgm:prSet presAssocID="{CA9C2653-FB7E-4DBF-A33C-30AC834A15B8}" presName="vert1" presStyleCnt="0"/>
      <dgm:spPr/>
    </dgm:pt>
    <dgm:pt modelId="{4B936317-F8BB-4048-AE7C-C2A3AEFE69B7}" type="pres">
      <dgm:prSet presAssocID="{2C30286E-9EBB-4FBC-B055-7EDC666EF237}" presName="thickLine" presStyleLbl="alignNode1" presStyleIdx="4" presStyleCnt="11"/>
      <dgm:spPr/>
    </dgm:pt>
    <dgm:pt modelId="{679466CE-2469-4548-B559-E2FDED050DDB}" type="pres">
      <dgm:prSet presAssocID="{2C30286E-9EBB-4FBC-B055-7EDC666EF237}" presName="horz1" presStyleCnt="0"/>
      <dgm:spPr/>
    </dgm:pt>
    <dgm:pt modelId="{4F798BFF-C796-E34F-8A26-838E91EDACB2}" type="pres">
      <dgm:prSet presAssocID="{2C30286E-9EBB-4FBC-B055-7EDC666EF237}" presName="tx1" presStyleLbl="revTx" presStyleIdx="4" presStyleCnt="11"/>
      <dgm:spPr/>
    </dgm:pt>
    <dgm:pt modelId="{0AC04F72-35AE-B847-9FFA-D511160A93FC}" type="pres">
      <dgm:prSet presAssocID="{2C30286E-9EBB-4FBC-B055-7EDC666EF237}" presName="vert1" presStyleCnt="0"/>
      <dgm:spPr/>
    </dgm:pt>
    <dgm:pt modelId="{A777CC64-4D57-5549-BB4B-C4767BA1607A}" type="pres">
      <dgm:prSet presAssocID="{52868FEB-F565-4965-8310-9A60123E3A47}" presName="thickLine" presStyleLbl="alignNode1" presStyleIdx="5" presStyleCnt="11"/>
      <dgm:spPr/>
    </dgm:pt>
    <dgm:pt modelId="{1A31CD43-2678-3842-A62A-48F6593398BD}" type="pres">
      <dgm:prSet presAssocID="{52868FEB-F565-4965-8310-9A60123E3A47}" presName="horz1" presStyleCnt="0"/>
      <dgm:spPr/>
    </dgm:pt>
    <dgm:pt modelId="{0BAFA948-B265-3744-84F2-916D9869CADB}" type="pres">
      <dgm:prSet presAssocID="{52868FEB-F565-4965-8310-9A60123E3A47}" presName="tx1" presStyleLbl="revTx" presStyleIdx="5" presStyleCnt="11"/>
      <dgm:spPr/>
    </dgm:pt>
    <dgm:pt modelId="{4E028468-51B3-4847-B289-B1B9A729C59C}" type="pres">
      <dgm:prSet presAssocID="{52868FEB-F565-4965-8310-9A60123E3A47}" presName="vert1" presStyleCnt="0"/>
      <dgm:spPr/>
    </dgm:pt>
    <dgm:pt modelId="{1DFE1526-ADC1-EF45-95F2-D3532AF28132}" type="pres">
      <dgm:prSet presAssocID="{A364834D-B454-4ABF-9BE1-FA7B97B7519D}" presName="thickLine" presStyleLbl="alignNode1" presStyleIdx="6" presStyleCnt="11"/>
      <dgm:spPr/>
    </dgm:pt>
    <dgm:pt modelId="{C5EB916B-6357-CF49-AC4E-824C568C532E}" type="pres">
      <dgm:prSet presAssocID="{A364834D-B454-4ABF-9BE1-FA7B97B7519D}" presName="horz1" presStyleCnt="0"/>
      <dgm:spPr/>
    </dgm:pt>
    <dgm:pt modelId="{92860871-1A30-5B4E-A046-93A4B2944896}" type="pres">
      <dgm:prSet presAssocID="{A364834D-B454-4ABF-9BE1-FA7B97B7519D}" presName="tx1" presStyleLbl="revTx" presStyleIdx="6" presStyleCnt="11"/>
      <dgm:spPr/>
    </dgm:pt>
    <dgm:pt modelId="{3B7862AE-BB6C-1045-8F7E-6EF101280151}" type="pres">
      <dgm:prSet presAssocID="{A364834D-B454-4ABF-9BE1-FA7B97B7519D}" presName="vert1" presStyleCnt="0"/>
      <dgm:spPr/>
    </dgm:pt>
    <dgm:pt modelId="{768514FD-0670-EC4D-BA07-11123A7F9CAD}" type="pres">
      <dgm:prSet presAssocID="{E0D046E5-F1ED-435D-B341-CF40A21CD71B}" presName="thickLine" presStyleLbl="alignNode1" presStyleIdx="7" presStyleCnt="11"/>
      <dgm:spPr/>
    </dgm:pt>
    <dgm:pt modelId="{18437DDD-1E2D-B448-8C3E-2372F7392FA0}" type="pres">
      <dgm:prSet presAssocID="{E0D046E5-F1ED-435D-B341-CF40A21CD71B}" presName="horz1" presStyleCnt="0"/>
      <dgm:spPr/>
    </dgm:pt>
    <dgm:pt modelId="{16D30847-32DD-9544-9276-82336FE00792}" type="pres">
      <dgm:prSet presAssocID="{E0D046E5-F1ED-435D-B341-CF40A21CD71B}" presName="tx1" presStyleLbl="revTx" presStyleIdx="7" presStyleCnt="11"/>
      <dgm:spPr/>
    </dgm:pt>
    <dgm:pt modelId="{9F9753B5-BD83-6D4C-B304-F4B47606DDBF}" type="pres">
      <dgm:prSet presAssocID="{E0D046E5-F1ED-435D-B341-CF40A21CD71B}" presName="vert1" presStyleCnt="0"/>
      <dgm:spPr/>
    </dgm:pt>
    <dgm:pt modelId="{9310A371-25B9-C840-87A2-7C72F1E71B3D}" type="pres">
      <dgm:prSet presAssocID="{4D1CD8D3-FA7E-425C-AF6B-4D599221FF69}" presName="thickLine" presStyleLbl="alignNode1" presStyleIdx="8" presStyleCnt="11"/>
      <dgm:spPr/>
    </dgm:pt>
    <dgm:pt modelId="{F46F999A-E11C-8E41-930C-9CD33E974A24}" type="pres">
      <dgm:prSet presAssocID="{4D1CD8D3-FA7E-425C-AF6B-4D599221FF69}" presName="horz1" presStyleCnt="0"/>
      <dgm:spPr/>
    </dgm:pt>
    <dgm:pt modelId="{E8ED80C9-EC74-4F45-AA8F-CE02D2DB93B2}" type="pres">
      <dgm:prSet presAssocID="{4D1CD8D3-FA7E-425C-AF6B-4D599221FF69}" presName="tx1" presStyleLbl="revTx" presStyleIdx="8" presStyleCnt="11"/>
      <dgm:spPr/>
    </dgm:pt>
    <dgm:pt modelId="{F389F03E-BB73-2C45-8F1C-17EBE9953353}" type="pres">
      <dgm:prSet presAssocID="{4D1CD8D3-FA7E-425C-AF6B-4D599221FF69}" presName="vert1" presStyleCnt="0"/>
      <dgm:spPr/>
    </dgm:pt>
    <dgm:pt modelId="{8C404C53-2C12-6945-9C61-1156A99CF032}" type="pres">
      <dgm:prSet presAssocID="{58FD65DF-A4F5-4DDD-BC94-7169F33210C3}" presName="thickLine" presStyleLbl="alignNode1" presStyleIdx="9" presStyleCnt="11"/>
      <dgm:spPr/>
    </dgm:pt>
    <dgm:pt modelId="{D2FE2BBA-BE7B-B64E-940D-29E6F2069A96}" type="pres">
      <dgm:prSet presAssocID="{58FD65DF-A4F5-4DDD-BC94-7169F33210C3}" presName="horz1" presStyleCnt="0"/>
      <dgm:spPr/>
    </dgm:pt>
    <dgm:pt modelId="{FB01FD25-56D9-6B48-8325-E038BA89FCE9}" type="pres">
      <dgm:prSet presAssocID="{58FD65DF-A4F5-4DDD-BC94-7169F33210C3}" presName="tx1" presStyleLbl="revTx" presStyleIdx="9" presStyleCnt="11"/>
      <dgm:spPr/>
    </dgm:pt>
    <dgm:pt modelId="{1EB6795F-DE64-C84B-B903-EEEB01CAC328}" type="pres">
      <dgm:prSet presAssocID="{58FD65DF-A4F5-4DDD-BC94-7169F33210C3}" presName="vert1" presStyleCnt="0"/>
      <dgm:spPr/>
    </dgm:pt>
    <dgm:pt modelId="{A0533463-3635-3D46-9039-EF6B55546A6E}" type="pres">
      <dgm:prSet presAssocID="{6F1B1C13-A292-4E73-8157-18417F5491BF}" presName="thickLine" presStyleLbl="alignNode1" presStyleIdx="10" presStyleCnt="11"/>
      <dgm:spPr/>
    </dgm:pt>
    <dgm:pt modelId="{7933C026-E77F-834F-90D7-25B2F91B9CC6}" type="pres">
      <dgm:prSet presAssocID="{6F1B1C13-A292-4E73-8157-18417F5491BF}" presName="horz1" presStyleCnt="0"/>
      <dgm:spPr/>
    </dgm:pt>
    <dgm:pt modelId="{D68739F4-F369-9147-A955-23907E245345}" type="pres">
      <dgm:prSet presAssocID="{6F1B1C13-A292-4E73-8157-18417F5491BF}" presName="tx1" presStyleLbl="revTx" presStyleIdx="10" presStyleCnt="11"/>
      <dgm:spPr/>
    </dgm:pt>
    <dgm:pt modelId="{0BD9A58B-D53C-2F4F-AC95-E3C5021C51EA}" type="pres">
      <dgm:prSet presAssocID="{6F1B1C13-A292-4E73-8157-18417F5491BF}" presName="vert1" presStyleCnt="0"/>
      <dgm:spPr/>
    </dgm:pt>
  </dgm:ptLst>
  <dgm:cxnLst>
    <dgm:cxn modelId="{5A68A608-8343-4718-96A8-68AAA0333C8D}" srcId="{C7EC3D5A-806A-4012-BFBD-59406B62C2A1}" destId="{4D1CD8D3-FA7E-425C-AF6B-4D599221FF69}" srcOrd="8" destOrd="0" parTransId="{1E37BCFD-8936-4777-B3F0-D1F8CFD05800}" sibTransId="{F31D72BB-AD50-4286-A9AF-8691F8811218}"/>
    <dgm:cxn modelId="{BCBB8010-D2F7-49BB-9A8D-4175F3A158CE}" srcId="{C7EC3D5A-806A-4012-BFBD-59406B62C2A1}" destId="{A364834D-B454-4ABF-9BE1-FA7B97B7519D}" srcOrd="6" destOrd="0" parTransId="{24D2F0AE-C868-4C6C-8B5B-7DCC6577DAE3}" sibTransId="{F01D784C-94AB-46D6-AADC-D9E6003FD997}"/>
    <dgm:cxn modelId="{DEF6F510-28F2-4C42-B145-D3DE1DC7C5C9}" type="presOf" srcId="{6F1B1C13-A292-4E73-8157-18417F5491BF}" destId="{D68739F4-F369-9147-A955-23907E245345}" srcOrd="0" destOrd="0" presId="urn:microsoft.com/office/officeart/2008/layout/LinedList"/>
    <dgm:cxn modelId="{8B88C522-B336-514E-BB7F-23AFC0E68F24}" type="presOf" srcId="{52868FEB-F565-4965-8310-9A60123E3A47}" destId="{0BAFA948-B265-3744-84F2-916D9869CADB}" srcOrd="0" destOrd="0" presId="urn:microsoft.com/office/officeart/2008/layout/LinedList"/>
    <dgm:cxn modelId="{5D62EA22-5A6F-4926-B551-2922D75A9772}" srcId="{C7EC3D5A-806A-4012-BFBD-59406B62C2A1}" destId="{2C30286E-9EBB-4FBC-B055-7EDC666EF237}" srcOrd="4" destOrd="0" parTransId="{2C6B6E4F-CA3E-4521-933A-E4A78AC1E514}" sibTransId="{FF1371AA-6ECF-47C5-9A0D-61BE94DE5F54}"/>
    <dgm:cxn modelId="{E2249F28-5ECE-8D49-9381-11D08EDECFAA}" type="presOf" srcId="{58FD65DF-A4F5-4DDD-BC94-7169F33210C3}" destId="{FB01FD25-56D9-6B48-8325-E038BA89FCE9}" srcOrd="0" destOrd="0" presId="urn:microsoft.com/office/officeart/2008/layout/LinedList"/>
    <dgm:cxn modelId="{8C46DD4A-1A83-7F45-A856-BA781846C46E}" type="presOf" srcId="{2C30286E-9EBB-4FBC-B055-7EDC666EF237}" destId="{4F798BFF-C796-E34F-8A26-838E91EDACB2}" srcOrd="0" destOrd="0" presId="urn:microsoft.com/office/officeart/2008/layout/LinedList"/>
    <dgm:cxn modelId="{4849EE4B-1CFA-444E-B6A4-A576A792BC76}" type="presOf" srcId="{CA9C2653-FB7E-4DBF-A33C-30AC834A15B8}" destId="{AE37E26E-C7BA-2141-99FD-2A0A7CEE4235}" srcOrd="0" destOrd="0" presId="urn:microsoft.com/office/officeart/2008/layout/LinedList"/>
    <dgm:cxn modelId="{6D93C759-87B2-4B43-B3F6-B3AD64408FEF}" srcId="{C7EC3D5A-806A-4012-BFBD-59406B62C2A1}" destId="{6480D9E4-EF40-4838-9C1D-5454A27EDA28}" srcOrd="1" destOrd="0" parTransId="{3B0050B9-B90A-4B98-8530-C462CA7DBCEF}" sibTransId="{FF7EA39A-7E56-47CA-8646-4B510A92A677}"/>
    <dgm:cxn modelId="{C99A5C64-11C5-40CD-BB95-110F8EDDB256}" srcId="{C7EC3D5A-806A-4012-BFBD-59406B62C2A1}" destId="{C1E5ADBD-5598-4976-B565-E0A5A12405B6}" srcOrd="0" destOrd="0" parTransId="{DB690275-5325-45C5-8370-4385592F24C7}" sibTransId="{F1C050FC-CDE7-4126-9FD0-938348CE32D3}"/>
    <dgm:cxn modelId="{4DF2E470-BEAC-8242-8A54-8ECA7C299059}" type="presOf" srcId="{A364834D-B454-4ABF-9BE1-FA7B97B7519D}" destId="{92860871-1A30-5B4E-A046-93A4B2944896}" srcOrd="0" destOrd="0" presId="urn:microsoft.com/office/officeart/2008/layout/LinedList"/>
    <dgm:cxn modelId="{D5AAEB76-157E-3646-B874-82DE7D687DCF}" type="presOf" srcId="{E0D046E5-F1ED-435D-B341-CF40A21CD71B}" destId="{16D30847-32DD-9544-9276-82336FE00792}" srcOrd="0" destOrd="0" presId="urn:microsoft.com/office/officeart/2008/layout/LinedList"/>
    <dgm:cxn modelId="{4E27357C-BF17-4C81-ABE4-242BA5CC4ED9}" srcId="{C7EC3D5A-806A-4012-BFBD-59406B62C2A1}" destId="{52868FEB-F565-4965-8310-9A60123E3A47}" srcOrd="5" destOrd="0" parTransId="{25676EBA-6B0C-4F8C-9424-26B0267443D9}" sibTransId="{0A026EC7-9C83-4789-BA1F-2E855E2541A4}"/>
    <dgm:cxn modelId="{5CBB8085-0D1B-694C-8037-3E697C50D4EC}" type="presOf" srcId="{6480D9E4-EF40-4838-9C1D-5454A27EDA28}" destId="{D83802AA-E7D2-2E49-A1C1-B8E6F0E8B8FF}" srcOrd="0" destOrd="0" presId="urn:microsoft.com/office/officeart/2008/layout/LinedList"/>
    <dgm:cxn modelId="{7080E994-5614-40DE-9D54-7016FD938DDA}" srcId="{C7EC3D5A-806A-4012-BFBD-59406B62C2A1}" destId="{051DA2C6-F087-4C04-A9A0-35C48DAE412D}" srcOrd="2" destOrd="0" parTransId="{B84AD51E-D472-4161-8869-70933B829FEC}" sibTransId="{1414733E-2636-4783-84ED-8BFD55B93BEE}"/>
    <dgm:cxn modelId="{0BAC5F98-A451-734F-9FB1-E6317655E102}" type="presOf" srcId="{C1E5ADBD-5598-4976-B565-E0A5A12405B6}" destId="{E89E036E-35DD-0241-837F-0ACE7E2221B2}" srcOrd="0" destOrd="0" presId="urn:microsoft.com/office/officeart/2008/layout/LinedList"/>
    <dgm:cxn modelId="{99957C9B-A8AF-43F5-887F-58BC1C0C3A8D}" srcId="{C7EC3D5A-806A-4012-BFBD-59406B62C2A1}" destId="{6F1B1C13-A292-4E73-8157-18417F5491BF}" srcOrd="10" destOrd="0" parTransId="{8E9176C3-2E4B-47A0-BB37-1F8839AC77D8}" sibTransId="{ED5AA742-18AD-4125-ADE0-BCF276E3F3EE}"/>
    <dgm:cxn modelId="{9BC8BF9F-8072-4E55-83BB-D943A5367E85}" srcId="{C7EC3D5A-806A-4012-BFBD-59406B62C2A1}" destId="{58FD65DF-A4F5-4DDD-BC94-7169F33210C3}" srcOrd="9" destOrd="0" parTransId="{ACB8F1AD-604C-4EDE-91BA-A0BEF2CE3F44}" sibTransId="{3FD549BC-A69C-4295-93E1-88803120E8CC}"/>
    <dgm:cxn modelId="{866A2FAA-F88F-8349-B101-A0D3308D271C}" type="presOf" srcId="{4D1CD8D3-FA7E-425C-AF6B-4D599221FF69}" destId="{E8ED80C9-EC74-4F45-AA8F-CE02D2DB93B2}" srcOrd="0" destOrd="0" presId="urn:microsoft.com/office/officeart/2008/layout/LinedList"/>
    <dgm:cxn modelId="{F5F973D0-CA23-4FFC-9FAE-DA2137F50944}" srcId="{C7EC3D5A-806A-4012-BFBD-59406B62C2A1}" destId="{E0D046E5-F1ED-435D-B341-CF40A21CD71B}" srcOrd="7" destOrd="0" parTransId="{2D2E2B21-471F-409A-B623-05FB9534BB56}" sibTransId="{75557C26-7338-422A-9DE4-669F1E17733F}"/>
    <dgm:cxn modelId="{61AC2ED8-E1EC-7B4D-B982-AFAF5331A773}" type="presOf" srcId="{051DA2C6-F087-4C04-A9A0-35C48DAE412D}" destId="{ACD35634-3FB6-2844-8EF3-6916B8F444A4}" srcOrd="0" destOrd="0" presId="urn:microsoft.com/office/officeart/2008/layout/LinedList"/>
    <dgm:cxn modelId="{6B75B2D9-552F-4C33-925A-CF76CF8C618F}" srcId="{C7EC3D5A-806A-4012-BFBD-59406B62C2A1}" destId="{CA9C2653-FB7E-4DBF-A33C-30AC834A15B8}" srcOrd="3" destOrd="0" parTransId="{0B769A8A-0FB8-4567-B7A2-DF16A3BC9342}" sibTransId="{CE9A5E4A-7DC1-4408-A405-E58258D89E23}"/>
    <dgm:cxn modelId="{840E15F0-A7D8-4E4B-A526-F6806DC8EF64}" type="presOf" srcId="{C7EC3D5A-806A-4012-BFBD-59406B62C2A1}" destId="{AAA83309-9778-1643-8A82-9ADDB7A8D002}" srcOrd="0" destOrd="0" presId="urn:microsoft.com/office/officeart/2008/layout/LinedList"/>
    <dgm:cxn modelId="{972495F9-853D-B344-AB75-2AA2B5BF51B3}" type="presParOf" srcId="{AAA83309-9778-1643-8A82-9ADDB7A8D002}" destId="{D26D14A1-09E7-FD4C-82BF-361D0AC02406}" srcOrd="0" destOrd="0" presId="urn:microsoft.com/office/officeart/2008/layout/LinedList"/>
    <dgm:cxn modelId="{F7DAE01E-D404-3F40-A2E9-047EEBE0E723}" type="presParOf" srcId="{AAA83309-9778-1643-8A82-9ADDB7A8D002}" destId="{EE423247-33E9-0845-B3AA-52D9CD70EF66}" srcOrd="1" destOrd="0" presId="urn:microsoft.com/office/officeart/2008/layout/LinedList"/>
    <dgm:cxn modelId="{77B3FE7F-9A94-2342-95E8-043E65B81D69}" type="presParOf" srcId="{EE423247-33E9-0845-B3AA-52D9CD70EF66}" destId="{E89E036E-35DD-0241-837F-0ACE7E2221B2}" srcOrd="0" destOrd="0" presId="urn:microsoft.com/office/officeart/2008/layout/LinedList"/>
    <dgm:cxn modelId="{BD301A31-F4B3-A842-81F0-83313AA17C95}" type="presParOf" srcId="{EE423247-33E9-0845-B3AA-52D9CD70EF66}" destId="{4845E981-54E9-D94B-988F-E19CB10A9A70}" srcOrd="1" destOrd="0" presId="urn:microsoft.com/office/officeart/2008/layout/LinedList"/>
    <dgm:cxn modelId="{A68B233F-176F-FF4A-8CCB-08C3525784A1}" type="presParOf" srcId="{AAA83309-9778-1643-8A82-9ADDB7A8D002}" destId="{131907BC-F15A-244E-B077-931E838B90DE}" srcOrd="2" destOrd="0" presId="urn:microsoft.com/office/officeart/2008/layout/LinedList"/>
    <dgm:cxn modelId="{7F7C7CFB-FB07-3847-96E6-C58860261E4E}" type="presParOf" srcId="{AAA83309-9778-1643-8A82-9ADDB7A8D002}" destId="{74D57A8D-1E99-3A46-8DE2-FBB7C927DD70}" srcOrd="3" destOrd="0" presId="urn:microsoft.com/office/officeart/2008/layout/LinedList"/>
    <dgm:cxn modelId="{6D5C128A-5741-4E4A-A103-F1A7E9902316}" type="presParOf" srcId="{74D57A8D-1E99-3A46-8DE2-FBB7C927DD70}" destId="{D83802AA-E7D2-2E49-A1C1-B8E6F0E8B8FF}" srcOrd="0" destOrd="0" presId="urn:microsoft.com/office/officeart/2008/layout/LinedList"/>
    <dgm:cxn modelId="{CF09BA98-1CBF-EA43-A968-6132530B3767}" type="presParOf" srcId="{74D57A8D-1E99-3A46-8DE2-FBB7C927DD70}" destId="{2B7322C7-5715-EA42-90AB-4539CC3F7FDD}" srcOrd="1" destOrd="0" presId="urn:microsoft.com/office/officeart/2008/layout/LinedList"/>
    <dgm:cxn modelId="{0B205979-72D5-4447-86A8-FBD1C905707B}" type="presParOf" srcId="{AAA83309-9778-1643-8A82-9ADDB7A8D002}" destId="{B6617BC9-35CA-0F42-938F-828C49AAEDDD}" srcOrd="4" destOrd="0" presId="urn:microsoft.com/office/officeart/2008/layout/LinedList"/>
    <dgm:cxn modelId="{7F438024-1DB8-7F4C-ADBC-CCD69B3988F5}" type="presParOf" srcId="{AAA83309-9778-1643-8A82-9ADDB7A8D002}" destId="{8B1917A6-CE46-874E-9836-8EED3619B83C}" srcOrd="5" destOrd="0" presId="urn:microsoft.com/office/officeart/2008/layout/LinedList"/>
    <dgm:cxn modelId="{19A8C500-2719-0842-A73E-3E4CA5254DEF}" type="presParOf" srcId="{8B1917A6-CE46-874E-9836-8EED3619B83C}" destId="{ACD35634-3FB6-2844-8EF3-6916B8F444A4}" srcOrd="0" destOrd="0" presId="urn:microsoft.com/office/officeart/2008/layout/LinedList"/>
    <dgm:cxn modelId="{B15C7D5B-7D43-B345-B294-5357322BD375}" type="presParOf" srcId="{8B1917A6-CE46-874E-9836-8EED3619B83C}" destId="{450C24A5-7528-724A-9531-9A46BA347A8D}" srcOrd="1" destOrd="0" presId="urn:microsoft.com/office/officeart/2008/layout/LinedList"/>
    <dgm:cxn modelId="{D83B5C08-29DB-8049-B1B3-3DB6E6317816}" type="presParOf" srcId="{AAA83309-9778-1643-8A82-9ADDB7A8D002}" destId="{C1ACADC6-05EE-DF49-8EB8-3F2846EC6F70}" srcOrd="6" destOrd="0" presId="urn:microsoft.com/office/officeart/2008/layout/LinedList"/>
    <dgm:cxn modelId="{68073B73-8232-1F4F-9270-C6A16DEFC5BE}" type="presParOf" srcId="{AAA83309-9778-1643-8A82-9ADDB7A8D002}" destId="{FE04CAB6-6C24-AF4F-B631-FA4C7662C407}" srcOrd="7" destOrd="0" presId="urn:microsoft.com/office/officeart/2008/layout/LinedList"/>
    <dgm:cxn modelId="{3628DF68-4F39-A547-B842-BE9C6BC37011}" type="presParOf" srcId="{FE04CAB6-6C24-AF4F-B631-FA4C7662C407}" destId="{AE37E26E-C7BA-2141-99FD-2A0A7CEE4235}" srcOrd="0" destOrd="0" presId="urn:microsoft.com/office/officeart/2008/layout/LinedList"/>
    <dgm:cxn modelId="{15ECA746-46E9-2F4D-9456-A680E801ABB6}" type="presParOf" srcId="{FE04CAB6-6C24-AF4F-B631-FA4C7662C407}" destId="{41AB2CD3-5C4D-D048-8756-D0A327790CFC}" srcOrd="1" destOrd="0" presId="urn:microsoft.com/office/officeart/2008/layout/LinedList"/>
    <dgm:cxn modelId="{85ACC580-3D3F-E54D-99D3-AEDB9EDA406C}" type="presParOf" srcId="{AAA83309-9778-1643-8A82-9ADDB7A8D002}" destId="{4B936317-F8BB-4048-AE7C-C2A3AEFE69B7}" srcOrd="8" destOrd="0" presId="urn:microsoft.com/office/officeart/2008/layout/LinedList"/>
    <dgm:cxn modelId="{69698E24-C7E9-054A-A825-22E14576F365}" type="presParOf" srcId="{AAA83309-9778-1643-8A82-9ADDB7A8D002}" destId="{679466CE-2469-4548-B559-E2FDED050DDB}" srcOrd="9" destOrd="0" presId="urn:microsoft.com/office/officeart/2008/layout/LinedList"/>
    <dgm:cxn modelId="{9F6499BF-002B-6741-A4E9-1DB73B71746A}" type="presParOf" srcId="{679466CE-2469-4548-B559-E2FDED050DDB}" destId="{4F798BFF-C796-E34F-8A26-838E91EDACB2}" srcOrd="0" destOrd="0" presId="urn:microsoft.com/office/officeart/2008/layout/LinedList"/>
    <dgm:cxn modelId="{74D84B9C-D3F7-3144-9E93-688207E4BE4A}" type="presParOf" srcId="{679466CE-2469-4548-B559-E2FDED050DDB}" destId="{0AC04F72-35AE-B847-9FFA-D511160A93FC}" srcOrd="1" destOrd="0" presId="urn:microsoft.com/office/officeart/2008/layout/LinedList"/>
    <dgm:cxn modelId="{58481634-34EE-4041-9065-E6CBA174F5D7}" type="presParOf" srcId="{AAA83309-9778-1643-8A82-9ADDB7A8D002}" destId="{A777CC64-4D57-5549-BB4B-C4767BA1607A}" srcOrd="10" destOrd="0" presId="urn:microsoft.com/office/officeart/2008/layout/LinedList"/>
    <dgm:cxn modelId="{F180995A-F926-5B42-AE57-26579B76A19F}" type="presParOf" srcId="{AAA83309-9778-1643-8A82-9ADDB7A8D002}" destId="{1A31CD43-2678-3842-A62A-48F6593398BD}" srcOrd="11" destOrd="0" presId="urn:microsoft.com/office/officeart/2008/layout/LinedList"/>
    <dgm:cxn modelId="{309B4B76-3AF9-3945-961F-9FAF81B9C080}" type="presParOf" srcId="{1A31CD43-2678-3842-A62A-48F6593398BD}" destId="{0BAFA948-B265-3744-84F2-916D9869CADB}" srcOrd="0" destOrd="0" presId="urn:microsoft.com/office/officeart/2008/layout/LinedList"/>
    <dgm:cxn modelId="{C408EF7F-76A6-4C4F-B938-4357044B6DD1}" type="presParOf" srcId="{1A31CD43-2678-3842-A62A-48F6593398BD}" destId="{4E028468-51B3-4847-B289-B1B9A729C59C}" srcOrd="1" destOrd="0" presId="urn:microsoft.com/office/officeart/2008/layout/LinedList"/>
    <dgm:cxn modelId="{1695351D-C6DD-3D4F-9376-A50704DF0B9E}" type="presParOf" srcId="{AAA83309-9778-1643-8A82-9ADDB7A8D002}" destId="{1DFE1526-ADC1-EF45-95F2-D3532AF28132}" srcOrd="12" destOrd="0" presId="urn:microsoft.com/office/officeart/2008/layout/LinedList"/>
    <dgm:cxn modelId="{646E2CA4-A832-9F4C-8BA3-EB7A53A9186D}" type="presParOf" srcId="{AAA83309-9778-1643-8A82-9ADDB7A8D002}" destId="{C5EB916B-6357-CF49-AC4E-824C568C532E}" srcOrd="13" destOrd="0" presId="urn:microsoft.com/office/officeart/2008/layout/LinedList"/>
    <dgm:cxn modelId="{1366BDE3-3C8F-C844-9E62-D6A67DD8C6DA}" type="presParOf" srcId="{C5EB916B-6357-CF49-AC4E-824C568C532E}" destId="{92860871-1A30-5B4E-A046-93A4B2944896}" srcOrd="0" destOrd="0" presId="urn:microsoft.com/office/officeart/2008/layout/LinedList"/>
    <dgm:cxn modelId="{0498210B-080E-CA41-80A0-7370005376F1}" type="presParOf" srcId="{C5EB916B-6357-CF49-AC4E-824C568C532E}" destId="{3B7862AE-BB6C-1045-8F7E-6EF101280151}" srcOrd="1" destOrd="0" presId="urn:microsoft.com/office/officeart/2008/layout/LinedList"/>
    <dgm:cxn modelId="{6BD65CC2-A5DA-D344-B994-9CEB65DA060E}" type="presParOf" srcId="{AAA83309-9778-1643-8A82-9ADDB7A8D002}" destId="{768514FD-0670-EC4D-BA07-11123A7F9CAD}" srcOrd="14" destOrd="0" presId="urn:microsoft.com/office/officeart/2008/layout/LinedList"/>
    <dgm:cxn modelId="{26882FFB-9EE0-6949-B7BF-808F7255B8FE}" type="presParOf" srcId="{AAA83309-9778-1643-8A82-9ADDB7A8D002}" destId="{18437DDD-1E2D-B448-8C3E-2372F7392FA0}" srcOrd="15" destOrd="0" presId="urn:microsoft.com/office/officeart/2008/layout/LinedList"/>
    <dgm:cxn modelId="{8F36ED72-606C-3F43-B8D5-DB1E2DA62E0C}" type="presParOf" srcId="{18437DDD-1E2D-B448-8C3E-2372F7392FA0}" destId="{16D30847-32DD-9544-9276-82336FE00792}" srcOrd="0" destOrd="0" presId="urn:microsoft.com/office/officeart/2008/layout/LinedList"/>
    <dgm:cxn modelId="{440B09F8-5C4B-B14A-8B33-159E792D069A}" type="presParOf" srcId="{18437DDD-1E2D-B448-8C3E-2372F7392FA0}" destId="{9F9753B5-BD83-6D4C-B304-F4B47606DDBF}" srcOrd="1" destOrd="0" presId="urn:microsoft.com/office/officeart/2008/layout/LinedList"/>
    <dgm:cxn modelId="{7F987FB5-5E6E-C847-887B-059066A68B14}" type="presParOf" srcId="{AAA83309-9778-1643-8A82-9ADDB7A8D002}" destId="{9310A371-25B9-C840-87A2-7C72F1E71B3D}" srcOrd="16" destOrd="0" presId="urn:microsoft.com/office/officeart/2008/layout/LinedList"/>
    <dgm:cxn modelId="{C980B00E-8DDB-DF42-AD93-D400A38B1EDD}" type="presParOf" srcId="{AAA83309-9778-1643-8A82-9ADDB7A8D002}" destId="{F46F999A-E11C-8E41-930C-9CD33E974A24}" srcOrd="17" destOrd="0" presId="urn:microsoft.com/office/officeart/2008/layout/LinedList"/>
    <dgm:cxn modelId="{6B4BE297-BE25-DA4A-A2EE-3F6F36DD9920}" type="presParOf" srcId="{F46F999A-E11C-8E41-930C-9CD33E974A24}" destId="{E8ED80C9-EC74-4F45-AA8F-CE02D2DB93B2}" srcOrd="0" destOrd="0" presId="urn:microsoft.com/office/officeart/2008/layout/LinedList"/>
    <dgm:cxn modelId="{22659C7C-6D52-F54E-8D4F-60C4B67B71C4}" type="presParOf" srcId="{F46F999A-E11C-8E41-930C-9CD33E974A24}" destId="{F389F03E-BB73-2C45-8F1C-17EBE9953353}" srcOrd="1" destOrd="0" presId="urn:microsoft.com/office/officeart/2008/layout/LinedList"/>
    <dgm:cxn modelId="{56D215FF-841C-FA40-9C63-49C0B9037596}" type="presParOf" srcId="{AAA83309-9778-1643-8A82-9ADDB7A8D002}" destId="{8C404C53-2C12-6945-9C61-1156A99CF032}" srcOrd="18" destOrd="0" presId="urn:microsoft.com/office/officeart/2008/layout/LinedList"/>
    <dgm:cxn modelId="{90710092-8DB2-304C-B56E-651306F80DAB}" type="presParOf" srcId="{AAA83309-9778-1643-8A82-9ADDB7A8D002}" destId="{D2FE2BBA-BE7B-B64E-940D-29E6F2069A96}" srcOrd="19" destOrd="0" presId="urn:microsoft.com/office/officeart/2008/layout/LinedList"/>
    <dgm:cxn modelId="{451DBF25-DC8E-584E-986E-0FD7AF8E495B}" type="presParOf" srcId="{D2FE2BBA-BE7B-B64E-940D-29E6F2069A96}" destId="{FB01FD25-56D9-6B48-8325-E038BA89FCE9}" srcOrd="0" destOrd="0" presId="urn:microsoft.com/office/officeart/2008/layout/LinedList"/>
    <dgm:cxn modelId="{24B625A3-F5BB-4546-B7D1-7F9F3F6B1AB9}" type="presParOf" srcId="{D2FE2BBA-BE7B-B64E-940D-29E6F2069A96}" destId="{1EB6795F-DE64-C84B-B903-EEEB01CAC328}" srcOrd="1" destOrd="0" presId="urn:microsoft.com/office/officeart/2008/layout/LinedList"/>
    <dgm:cxn modelId="{AA232041-B48C-9440-BA3D-3A1DF163476F}" type="presParOf" srcId="{AAA83309-9778-1643-8A82-9ADDB7A8D002}" destId="{A0533463-3635-3D46-9039-EF6B55546A6E}" srcOrd="20" destOrd="0" presId="urn:microsoft.com/office/officeart/2008/layout/LinedList"/>
    <dgm:cxn modelId="{2A2B861F-C1AE-8042-8E52-700A4CCBA525}" type="presParOf" srcId="{AAA83309-9778-1643-8A82-9ADDB7A8D002}" destId="{7933C026-E77F-834F-90D7-25B2F91B9CC6}" srcOrd="21" destOrd="0" presId="urn:microsoft.com/office/officeart/2008/layout/LinedList"/>
    <dgm:cxn modelId="{88D86327-1694-2E4C-A505-67AB75F3EC98}" type="presParOf" srcId="{7933C026-E77F-834F-90D7-25B2F91B9CC6}" destId="{D68739F4-F369-9147-A955-23907E245345}" srcOrd="0" destOrd="0" presId="urn:microsoft.com/office/officeart/2008/layout/LinedList"/>
    <dgm:cxn modelId="{EDFDE27C-A580-6044-97B5-0AE08AA68079}" type="presParOf" srcId="{7933C026-E77F-834F-90D7-25B2F91B9CC6}" destId="{0BD9A58B-D53C-2F4F-AC95-E3C5021C51E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E760C1-5036-4301-A80A-E8C93E5BE9F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0BD6253-03B2-432E-BB54-32A8F73D790A}">
      <dgm:prSet/>
      <dgm:spPr/>
      <dgm:t>
        <a:bodyPr/>
        <a:lstStyle/>
        <a:p>
          <a:r>
            <a:rPr lang="en-US" dirty="0"/>
            <a:t>Consider when to “compliment” a person with a disability </a:t>
          </a:r>
        </a:p>
      </dgm:t>
    </dgm:pt>
    <dgm:pt modelId="{72D16FB8-2261-445B-9CD6-7C7D538AEAF7}" type="parTrans" cxnId="{E4BD34AD-18F7-4AEF-A308-64AD4A40EFDD}">
      <dgm:prSet/>
      <dgm:spPr/>
      <dgm:t>
        <a:bodyPr/>
        <a:lstStyle/>
        <a:p>
          <a:endParaRPr lang="en-US"/>
        </a:p>
      </dgm:t>
    </dgm:pt>
    <dgm:pt modelId="{1DF99A80-B16D-4F8E-BD43-E38928356515}" type="sibTrans" cxnId="{E4BD34AD-18F7-4AEF-A308-64AD4A40EFDD}">
      <dgm:prSet/>
      <dgm:spPr/>
      <dgm:t>
        <a:bodyPr/>
        <a:lstStyle/>
        <a:p>
          <a:endParaRPr lang="en-US"/>
        </a:p>
      </dgm:t>
    </dgm:pt>
    <dgm:pt modelId="{D1216B28-8DB9-4620-BFBB-7BB8D6312E6D}">
      <dgm:prSet/>
      <dgm:spPr/>
      <dgm:t>
        <a:bodyPr/>
        <a:lstStyle/>
        <a:p>
          <a:r>
            <a:rPr lang="en-US" dirty="0"/>
            <a:t>Prefer subtle practices and reasonable accommodations that “complement” differences</a:t>
          </a:r>
        </a:p>
      </dgm:t>
    </dgm:pt>
    <dgm:pt modelId="{56683E96-1310-481A-9B83-37AD00D99441}" type="parTrans" cxnId="{EB8D4BA1-593A-4C0F-B324-6DFEB703DEB8}">
      <dgm:prSet/>
      <dgm:spPr/>
      <dgm:t>
        <a:bodyPr/>
        <a:lstStyle/>
        <a:p>
          <a:endParaRPr lang="en-US"/>
        </a:p>
      </dgm:t>
    </dgm:pt>
    <dgm:pt modelId="{2376C946-897C-4676-8C18-12B42B867966}" type="sibTrans" cxnId="{EB8D4BA1-593A-4C0F-B324-6DFEB703DEB8}">
      <dgm:prSet/>
      <dgm:spPr/>
      <dgm:t>
        <a:bodyPr/>
        <a:lstStyle/>
        <a:p>
          <a:endParaRPr lang="en-US"/>
        </a:p>
      </dgm:t>
    </dgm:pt>
    <dgm:pt modelId="{77981BAD-FF10-3849-8955-7A973C600978}" type="pres">
      <dgm:prSet presAssocID="{6FE760C1-5036-4301-A80A-E8C93E5BE9FF}" presName="outerComposite" presStyleCnt="0">
        <dgm:presLayoutVars>
          <dgm:chMax val="5"/>
          <dgm:dir/>
          <dgm:resizeHandles val="exact"/>
        </dgm:presLayoutVars>
      </dgm:prSet>
      <dgm:spPr/>
    </dgm:pt>
    <dgm:pt modelId="{2E13069E-B4F2-1845-A887-BE6887E7C78E}" type="pres">
      <dgm:prSet presAssocID="{6FE760C1-5036-4301-A80A-E8C93E5BE9FF}" presName="dummyMaxCanvas" presStyleCnt="0">
        <dgm:presLayoutVars/>
      </dgm:prSet>
      <dgm:spPr/>
    </dgm:pt>
    <dgm:pt modelId="{37A463C0-60ED-1145-8E51-E3F6F664E874}" type="pres">
      <dgm:prSet presAssocID="{6FE760C1-5036-4301-A80A-E8C93E5BE9FF}" presName="TwoNodes_1" presStyleLbl="node1" presStyleIdx="0" presStyleCnt="2">
        <dgm:presLayoutVars>
          <dgm:bulletEnabled val="1"/>
        </dgm:presLayoutVars>
      </dgm:prSet>
      <dgm:spPr/>
    </dgm:pt>
    <dgm:pt modelId="{CC324AC5-E6A9-C348-87D6-406694335B5C}" type="pres">
      <dgm:prSet presAssocID="{6FE760C1-5036-4301-A80A-E8C93E5BE9FF}" presName="TwoNodes_2" presStyleLbl="node1" presStyleIdx="1" presStyleCnt="2">
        <dgm:presLayoutVars>
          <dgm:bulletEnabled val="1"/>
        </dgm:presLayoutVars>
      </dgm:prSet>
      <dgm:spPr/>
    </dgm:pt>
    <dgm:pt modelId="{B754BBE9-F6F1-AE45-93D4-12CE2C14A596}" type="pres">
      <dgm:prSet presAssocID="{6FE760C1-5036-4301-A80A-E8C93E5BE9FF}" presName="TwoConn_1-2" presStyleLbl="fgAccFollowNode1" presStyleIdx="0" presStyleCnt="1">
        <dgm:presLayoutVars>
          <dgm:bulletEnabled val="1"/>
        </dgm:presLayoutVars>
      </dgm:prSet>
      <dgm:spPr/>
    </dgm:pt>
    <dgm:pt modelId="{8F61DBFF-27F3-AF4B-9D24-BF217A90E078}" type="pres">
      <dgm:prSet presAssocID="{6FE760C1-5036-4301-A80A-E8C93E5BE9FF}" presName="TwoNodes_1_text" presStyleLbl="node1" presStyleIdx="1" presStyleCnt="2">
        <dgm:presLayoutVars>
          <dgm:bulletEnabled val="1"/>
        </dgm:presLayoutVars>
      </dgm:prSet>
      <dgm:spPr/>
    </dgm:pt>
    <dgm:pt modelId="{1D14F3AA-78F2-3A48-8163-811F4EA4AD07}" type="pres">
      <dgm:prSet presAssocID="{6FE760C1-5036-4301-A80A-E8C93E5BE9FF}" presName="TwoNodes_2_text" presStyleLbl="node1" presStyleIdx="1" presStyleCnt="2">
        <dgm:presLayoutVars>
          <dgm:bulletEnabled val="1"/>
        </dgm:presLayoutVars>
      </dgm:prSet>
      <dgm:spPr/>
    </dgm:pt>
  </dgm:ptLst>
  <dgm:cxnLst>
    <dgm:cxn modelId="{34F8DE45-176C-3249-B1F0-58C60124B27B}" type="presOf" srcId="{1DF99A80-B16D-4F8E-BD43-E38928356515}" destId="{B754BBE9-F6F1-AE45-93D4-12CE2C14A596}" srcOrd="0" destOrd="0" presId="urn:microsoft.com/office/officeart/2005/8/layout/vProcess5"/>
    <dgm:cxn modelId="{0DC96B53-5F01-3C4E-8BE4-68A513DC46B8}" type="presOf" srcId="{D1216B28-8DB9-4620-BFBB-7BB8D6312E6D}" destId="{CC324AC5-E6A9-C348-87D6-406694335B5C}" srcOrd="0" destOrd="0" presId="urn:microsoft.com/office/officeart/2005/8/layout/vProcess5"/>
    <dgm:cxn modelId="{64E5F95C-D7D1-ED40-B7AD-9A385A22A187}" type="presOf" srcId="{F0BD6253-03B2-432E-BB54-32A8F73D790A}" destId="{8F61DBFF-27F3-AF4B-9D24-BF217A90E078}" srcOrd="1" destOrd="0" presId="urn:microsoft.com/office/officeart/2005/8/layout/vProcess5"/>
    <dgm:cxn modelId="{EB8D4BA1-593A-4C0F-B324-6DFEB703DEB8}" srcId="{6FE760C1-5036-4301-A80A-E8C93E5BE9FF}" destId="{D1216B28-8DB9-4620-BFBB-7BB8D6312E6D}" srcOrd="1" destOrd="0" parTransId="{56683E96-1310-481A-9B83-37AD00D99441}" sibTransId="{2376C946-897C-4676-8C18-12B42B867966}"/>
    <dgm:cxn modelId="{09F456AC-3E0A-224A-A6DE-E410A1D6331E}" type="presOf" srcId="{6FE760C1-5036-4301-A80A-E8C93E5BE9FF}" destId="{77981BAD-FF10-3849-8955-7A973C600978}" srcOrd="0" destOrd="0" presId="urn:microsoft.com/office/officeart/2005/8/layout/vProcess5"/>
    <dgm:cxn modelId="{E4BD34AD-18F7-4AEF-A308-64AD4A40EFDD}" srcId="{6FE760C1-5036-4301-A80A-E8C93E5BE9FF}" destId="{F0BD6253-03B2-432E-BB54-32A8F73D790A}" srcOrd="0" destOrd="0" parTransId="{72D16FB8-2261-445B-9CD6-7C7D538AEAF7}" sibTransId="{1DF99A80-B16D-4F8E-BD43-E38928356515}"/>
    <dgm:cxn modelId="{F85022B3-1430-974A-B4BD-5BE013540E18}" type="presOf" srcId="{F0BD6253-03B2-432E-BB54-32A8F73D790A}" destId="{37A463C0-60ED-1145-8E51-E3F6F664E874}" srcOrd="0" destOrd="0" presId="urn:microsoft.com/office/officeart/2005/8/layout/vProcess5"/>
    <dgm:cxn modelId="{E3A707D8-FE11-0F4D-B856-220241CE43F9}" type="presOf" srcId="{D1216B28-8DB9-4620-BFBB-7BB8D6312E6D}" destId="{1D14F3AA-78F2-3A48-8163-811F4EA4AD07}" srcOrd="1" destOrd="0" presId="urn:microsoft.com/office/officeart/2005/8/layout/vProcess5"/>
    <dgm:cxn modelId="{EF3B378C-FC10-9641-B134-CC8EE61C0E4A}" type="presParOf" srcId="{77981BAD-FF10-3849-8955-7A973C600978}" destId="{2E13069E-B4F2-1845-A887-BE6887E7C78E}" srcOrd="0" destOrd="0" presId="urn:microsoft.com/office/officeart/2005/8/layout/vProcess5"/>
    <dgm:cxn modelId="{050C61A6-FB80-0040-A140-E38B1A73B0F9}" type="presParOf" srcId="{77981BAD-FF10-3849-8955-7A973C600978}" destId="{37A463C0-60ED-1145-8E51-E3F6F664E874}" srcOrd="1" destOrd="0" presId="urn:microsoft.com/office/officeart/2005/8/layout/vProcess5"/>
    <dgm:cxn modelId="{709B0645-474B-1344-BF6C-82F83806A194}" type="presParOf" srcId="{77981BAD-FF10-3849-8955-7A973C600978}" destId="{CC324AC5-E6A9-C348-87D6-406694335B5C}" srcOrd="2" destOrd="0" presId="urn:microsoft.com/office/officeart/2005/8/layout/vProcess5"/>
    <dgm:cxn modelId="{5B4E4E04-A2FE-224C-A8D2-1F94D3202004}" type="presParOf" srcId="{77981BAD-FF10-3849-8955-7A973C600978}" destId="{B754BBE9-F6F1-AE45-93D4-12CE2C14A596}" srcOrd="3" destOrd="0" presId="urn:microsoft.com/office/officeart/2005/8/layout/vProcess5"/>
    <dgm:cxn modelId="{4E9A33A8-8482-E14F-94B6-9FCE50CCB94F}" type="presParOf" srcId="{77981BAD-FF10-3849-8955-7A973C600978}" destId="{8F61DBFF-27F3-AF4B-9D24-BF217A90E078}" srcOrd="4" destOrd="0" presId="urn:microsoft.com/office/officeart/2005/8/layout/vProcess5"/>
    <dgm:cxn modelId="{C850B5ED-4550-D04C-9EB3-3D16D3A7302C}" type="presParOf" srcId="{77981BAD-FF10-3849-8955-7A973C600978}" destId="{1D14F3AA-78F2-3A48-8163-811F4EA4AD0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D48820-95CC-474D-BD61-D6385EDEE6B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16A6CB6-8C56-4C81-975C-EB98ADFE7361}">
      <dgm:prSet/>
      <dgm:spPr/>
      <dgm:t>
        <a:bodyPr/>
        <a:lstStyle/>
        <a:p>
          <a:r>
            <a:rPr lang="en-US"/>
            <a:t>Simmeborn, et al. (2013) note how open-ended questionnaires can provide insight into understanding students with disabilities</a:t>
          </a:r>
        </a:p>
      </dgm:t>
    </dgm:pt>
    <dgm:pt modelId="{294EFB59-0F0E-4AF7-A982-1F4D2C3891A6}" type="parTrans" cxnId="{77937BC9-78DB-44E4-9936-B5DA6DC1F955}">
      <dgm:prSet/>
      <dgm:spPr/>
      <dgm:t>
        <a:bodyPr/>
        <a:lstStyle/>
        <a:p>
          <a:endParaRPr lang="en-US"/>
        </a:p>
      </dgm:t>
    </dgm:pt>
    <dgm:pt modelId="{C16F7C20-EA47-4C48-B29B-FA1F3A0A3775}" type="sibTrans" cxnId="{77937BC9-78DB-44E4-9936-B5DA6DC1F955}">
      <dgm:prSet/>
      <dgm:spPr/>
      <dgm:t>
        <a:bodyPr/>
        <a:lstStyle/>
        <a:p>
          <a:endParaRPr lang="en-US"/>
        </a:p>
      </dgm:t>
    </dgm:pt>
    <dgm:pt modelId="{1BBFAF4A-B82F-4FD0-8919-70C436CD26B5}">
      <dgm:prSet/>
      <dgm:spPr/>
      <dgm:t>
        <a:bodyPr/>
        <a:lstStyle/>
        <a:p>
          <a:r>
            <a:rPr lang="en-US" dirty="0"/>
            <a:t>I recommend distributing a general survey to be completed on a voluntary basis right at the beginning of the semester</a:t>
          </a:r>
        </a:p>
      </dgm:t>
    </dgm:pt>
    <dgm:pt modelId="{9969243F-062F-4A31-A3F6-30DC03F52DD6}" type="parTrans" cxnId="{8EAE9B88-7F3C-4132-9C58-42FC90575144}">
      <dgm:prSet/>
      <dgm:spPr/>
      <dgm:t>
        <a:bodyPr/>
        <a:lstStyle/>
        <a:p>
          <a:endParaRPr lang="en-US"/>
        </a:p>
      </dgm:t>
    </dgm:pt>
    <dgm:pt modelId="{EB58A1F1-FDCC-4297-8F30-429F7BCE4D5F}" type="sibTrans" cxnId="{8EAE9B88-7F3C-4132-9C58-42FC90575144}">
      <dgm:prSet/>
      <dgm:spPr/>
      <dgm:t>
        <a:bodyPr/>
        <a:lstStyle/>
        <a:p>
          <a:endParaRPr lang="en-US"/>
        </a:p>
      </dgm:t>
    </dgm:pt>
    <dgm:pt modelId="{FC13431A-E863-460B-8A2D-78270F8F73F1}">
      <dgm:prSet/>
      <dgm:spPr/>
      <dgm:t>
        <a:bodyPr/>
        <a:lstStyle/>
        <a:p>
          <a:r>
            <a:rPr lang="en-US"/>
            <a:t>Questions may include:  </a:t>
          </a:r>
        </a:p>
      </dgm:t>
    </dgm:pt>
    <dgm:pt modelId="{E7271F4A-53B4-4DB8-B951-36B9E69E3C73}" type="parTrans" cxnId="{0801D06B-BB71-4F3C-BB28-85A5C8C10C54}">
      <dgm:prSet/>
      <dgm:spPr/>
      <dgm:t>
        <a:bodyPr/>
        <a:lstStyle/>
        <a:p>
          <a:endParaRPr lang="en-US"/>
        </a:p>
      </dgm:t>
    </dgm:pt>
    <dgm:pt modelId="{9A4E127B-E91D-4607-B31A-6374DF5186D3}" type="sibTrans" cxnId="{0801D06B-BB71-4F3C-BB28-85A5C8C10C54}">
      <dgm:prSet/>
      <dgm:spPr/>
      <dgm:t>
        <a:bodyPr/>
        <a:lstStyle/>
        <a:p>
          <a:endParaRPr lang="en-US"/>
        </a:p>
      </dgm:t>
    </dgm:pt>
    <dgm:pt modelId="{45A6E67C-1D4C-BF48-9327-2F58BD7386A3}" type="pres">
      <dgm:prSet presAssocID="{86D48820-95CC-474D-BD61-D6385EDEE6BA}" presName="hierChild1" presStyleCnt="0">
        <dgm:presLayoutVars>
          <dgm:chPref val="1"/>
          <dgm:dir/>
          <dgm:animOne val="branch"/>
          <dgm:animLvl val="lvl"/>
          <dgm:resizeHandles/>
        </dgm:presLayoutVars>
      </dgm:prSet>
      <dgm:spPr/>
    </dgm:pt>
    <dgm:pt modelId="{4D4C61A8-5C3A-4741-A370-90648F0A32C9}" type="pres">
      <dgm:prSet presAssocID="{316A6CB6-8C56-4C81-975C-EB98ADFE7361}" presName="hierRoot1" presStyleCnt="0"/>
      <dgm:spPr/>
    </dgm:pt>
    <dgm:pt modelId="{1C85188F-918A-F143-8044-F4E7B62ABE2C}" type="pres">
      <dgm:prSet presAssocID="{316A6CB6-8C56-4C81-975C-EB98ADFE7361}" presName="composite" presStyleCnt="0"/>
      <dgm:spPr/>
    </dgm:pt>
    <dgm:pt modelId="{A1F7988F-05EC-AF45-AE25-17806665BA07}" type="pres">
      <dgm:prSet presAssocID="{316A6CB6-8C56-4C81-975C-EB98ADFE7361}" presName="background" presStyleLbl="node0" presStyleIdx="0" presStyleCnt="3"/>
      <dgm:spPr/>
    </dgm:pt>
    <dgm:pt modelId="{56632EC5-7BD0-8543-B2EA-7A3FD324C429}" type="pres">
      <dgm:prSet presAssocID="{316A6CB6-8C56-4C81-975C-EB98ADFE7361}" presName="text" presStyleLbl="fgAcc0" presStyleIdx="0" presStyleCnt="3">
        <dgm:presLayoutVars>
          <dgm:chPref val="3"/>
        </dgm:presLayoutVars>
      </dgm:prSet>
      <dgm:spPr/>
    </dgm:pt>
    <dgm:pt modelId="{BBEDF63D-76F8-4B49-8A92-2A3F4CC08267}" type="pres">
      <dgm:prSet presAssocID="{316A6CB6-8C56-4C81-975C-EB98ADFE7361}" presName="hierChild2" presStyleCnt="0"/>
      <dgm:spPr/>
    </dgm:pt>
    <dgm:pt modelId="{449E19C8-ECD5-5841-9497-1EACE719FF8B}" type="pres">
      <dgm:prSet presAssocID="{1BBFAF4A-B82F-4FD0-8919-70C436CD26B5}" presName="hierRoot1" presStyleCnt="0"/>
      <dgm:spPr/>
    </dgm:pt>
    <dgm:pt modelId="{08B6E251-FD28-D04B-908E-7D5C677F83EE}" type="pres">
      <dgm:prSet presAssocID="{1BBFAF4A-B82F-4FD0-8919-70C436CD26B5}" presName="composite" presStyleCnt="0"/>
      <dgm:spPr/>
    </dgm:pt>
    <dgm:pt modelId="{97E0072A-4D54-2B48-8245-A806AEC45F99}" type="pres">
      <dgm:prSet presAssocID="{1BBFAF4A-B82F-4FD0-8919-70C436CD26B5}" presName="background" presStyleLbl="node0" presStyleIdx="1" presStyleCnt="3"/>
      <dgm:spPr/>
    </dgm:pt>
    <dgm:pt modelId="{4B6EAC06-9D3A-1447-B0FB-057F94CAC740}" type="pres">
      <dgm:prSet presAssocID="{1BBFAF4A-B82F-4FD0-8919-70C436CD26B5}" presName="text" presStyleLbl="fgAcc0" presStyleIdx="1" presStyleCnt="3">
        <dgm:presLayoutVars>
          <dgm:chPref val="3"/>
        </dgm:presLayoutVars>
      </dgm:prSet>
      <dgm:spPr/>
    </dgm:pt>
    <dgm:pt modelId="{C94D834B-62EC-394B-9A6B-43BEEF9EE203}" type="pres">
      <dgm:prSet presAssocID="{1BBFAF4A-B82F-4FD0-8919-70C436CD26B5}" presName="hierChild2" presStyleCnt="0"/>
      <dgm:spPr/>
    </dgm:pt>
    <dgm:pt modelId="{6CB0B36D-4752-0C4F-8595-1613EA7A36BF}" type="pres">
      <dgm:prSet presAssocID="{FC13431A-E863-460B-8A2D-78270F8F73F1}" presName="hierRoot1" presStyleCnt="0"/>
      <dgm:spPr/>
    </dgm:pt>
    <dgm:pt modelId="{2672DFFD-045A-C640-B2AD-A75D85802361}" type="pres">
      <dgm:prSet presAssocID="{FC13431A-E863-460B-8A2D-78270F8F73F1}" presName="composite" presStyleCnt="0"/>
      <dgm:spPr/>
    </dgm:pt>
    <dgm:pt modelId="{FABA245D-2D45-4248-819C-1B40A583E333}" type="pres">
      <dgm:prSet presAssocID="{FC13431A-E863-460B-8A2D-78270F8F73F1}" presName="background" presStyleLbl="node0" presStyleIdx="2" presStyleCnt="3"/>
      <dgm:spPr/>
    </dgm:pt>
    <dgm:pt modelId="{0F1A67AE-95BD-AA4C-AFB9-D841A888FA73}" type="pres">
      <dgm:prSet presAssocID="{FC13431A-E863-460B-8A2D-78270F8F73F1}" presName="text" presStyleLbl="fgAcc0" presStyleIdx="2" presStyleCnt="3">
        <dgm:presLayoutVars>
          <dgm:chPref val="3"/>
        </dgm:presLayoutVars>
      </dgm:prSet>
      <dgm:spPr/>
    </dgm:pt>
    <dgm:pt modelId="{D5766F05-B162-2B4F-8106-CDB2E652A0C0}" type="pres">
      <dgm:prSet presAssocID="{FC13431A-E863-460B-8A2D-78270F8F73F1}" presName="hierChild2" presStyleCnt="0"/>
      <dgm:spPr/>
    </dgm:pt>
  </dgm:ptLst>
  <dgm:cxnLst>
    <dgm:cxn modelId="{CD3AF930-1058-AA4A-BBF3-A96FDCF85FCC}" type="presOf" srcId="{86D48820-95CC-474D-BD61-D6385EDEE6BA}" destId="{45A6E67C-1D4C-BF48-9327-2F58BD7386A3}" srcOrd="0" destOrd="0" presId="urn:microsoft.com/office/officeart/2005/8/layout/hierarchy1"/>
    <dgm:cxn modelId="{0B1EC437-3B40-934F-80AA-1A6E5E8DFAA7}" type="presOf" srcId="{FC13431A-E863-460B-8A2D-78270F8F73F1}" destId="{0F1A67AE-95BD-AA4C-AFB9-D841A888FA73}" srcOrd="0" destOrd="0" presId="urn:microsoft.com/office/officeart/2005/8/layout/hierarchy1"/>
    <dgm:cxn modelId="{0801D06B-BB71-4F3C-BB28-85A5C8C10C54}" srcId="{86D48820-95CC-474D-BD61-D6385EDEE6BA}" destId="{FC13431A-E863-460B-8A2D-78270F8F73F1}" srcOrd="2" destOrd="0" parTransId="{E7271F4A-53B4-4DB8-B951-36B9E69E3C73}" sibTransId="{9A4E127B-E91D-4607-B31A-6374DF5186D3}"/>
    <dgm:cxn modelId="{8EAE9B88-7F3C-4132-9C58-42FC90575144}" srcId="{86D48820-95CC-474D-BD61-D6385EDEE6BA}" destId="{1BBFAF4A-B82F-4FD0-8919-70C436CD26B5}" srcOrd="1" destOrd="0" parTransId="{9969243F-062F-4A31-A3F6-30DC03F52DD6}" sibTransId="{EB58A1F1-FDCC-4297-8F30-429F7BCE4D5F}"/>
    <dgm:cxn modelId="{77937BC9-78DB-44E4-9936-B5DA6DC1F955}" srcId="{86D48820-95CC-474D-BD61-D6385EDEE6BA}" destId="{316A6CB6-8C56-4C81-975C-EB98ADFE7361}" srcOrd="0" destOrd="0" parTransId="{294EFB59-0F0E-4AF7-A982-1F4D2C3891A6}" sibTransId="{C16F7C20-EA47-4C48-B29B-FA1F3A0A3775}"/>
    <dgm:cxn modelId="{334A2CED-88D6-4544-96B8-0DB4F06818F0}" type="presOf" srcId="{316A6CB6-8C56-4C81-975C-EB98ADFE7361}" destId="{56632EC5-7BD0-8543-B2EA-7A3FD324C429}" srcOrd="0" destOrd="0" presId="urn:microsoft.com/office/officeart/2005/8/layout/hierarchy1"/>
    <dgm:cxn modelId="{B174C1FA-839B-BE43-9EF2-E02E2D7B909F}" type="presOf" srcId="{1BBFAF4A-B82F-4FD0-8919-70C436CD26B5}" destId="{4B6EAC06-9D3A-1447-B0FB-057F94CAC740}" srcOrd="0" destOrd="0" presId="urn:microsoft.com/office/officeart/2005/8/layout/hierarchy1"/>
    <dgm:cxn modelId="{4ADF938F-B76E-8248-A5B0-5F304056C885}" type="presParOf" srcId="{45A6E67C-1D4C-BF48-9327-2F58BD7386A3}" destId="{4D4C61A8-5C3A-4741-A370-90648F0A32C9}" srcOrd="0" destOrd="0" presId="urn:microsoft.com/office/officeart/2005/8/layout/hierarchy1"/>
    <dgm:cxn modelId="{BE18808C-9317-4A4A-93C3-B52F4FEDB044}" type="presParOf" srcId="{4D4C61A8-5C3A-4741-A370-90648F0A32C9}" destId="{1C85188F-918A-F143-8044-F4E7B62ABE2C}" srcOrd="0" destOrd="0" presId="urn:microsoft.com/office/officeart/2005/8/layout/hierarchy1"/>
    <dgm:cxn modelId="{234D2E92-2194-5A41-8FF5-1FAE239B2BBD}" type="presParOf" srcId="{1C85188F-918A-F143-8044-F4E7B62ABE2C}" destId="{A1F7988F-05EC-AF45-AE25-17806665BA07}" srcOrd="0" destOrd="0" presId="urn:microsoft.com/office/officeart/2005/8/layout/hierarchy1"/>
    <dgm:cxn modelId="{83FA88B6-37D0-824E-A300-1D0AC0EFEA06}" type="presParOf" srcId="{1C85188F-918A-F143-8044-F4E7B62ABE2C}" destId="{56632EC5-7BD0-8543-B2EA-7A3FD324C429}" srcOrd="1" destOrd="0" presId="urn:microsoft.com/office/officeart/2005/8/layout/hierarchy1"/>
    <dgm:cxn modelId="{D487E55B-80C8-F94A-B517-BE5B53069114}" type="presParOf" srcId="{4D4C61A8-5C3A-4741-A370-90648F0A32C9}" destId="{BBEDF63D-76F8-4B49-8A92-2A3F4CC08267}" srcOrd="1" destOrd="0" presId="urn:microsoft.com/office/officeart/2005/8/layout/hierarchy1"/>
    <dgm:cxn modelId="{91A38EAF-C4E9-7B4D-83E7-1ADBEEAED8FA}" type="presParOf" srcId="{45A6E67C-1D4C-BF48-9327-2F58BD7386A3}" destId="{449E19C8-ECD5-5841-9497-1EACE719FF8B}" srcOrd="1" destOrd="0" presId="urn:microsoft.com/office/officeart/2005/8/layout/hierarchy1"/>
    <dgm:cxn modelId="{8BBC0C1A-3A85-6743-B8B4-0CD1399D36F1}" type="presParOf" srcId="{449E19C8-ECD5-5841-9497-1EACE719FF8B}" destId="{08B6E251-FD28-D04B-908E-7D5C677F83EE}" srcOrd="0" destOrd="0" presId="urn:microsoft.com/office/officeart/2005/8/layout/hierarchy1"/>
    <dgm:cxn modelId="{CDA0FF09-5E2C-9E4B-A213-4ABC6646B2BE}" type="presParOf" srcId="{08B6E251-FD28-D04B-908E-7D5C677F83EE}" destId="{97E0072A-4D54-2B48-8245-A806AEC45F99}" srcOrd="0" destOrd="0" presId="urn:microsoft.com/office/officeart/2005/8/layout/hierarchy1"/>
    <dgm:cxn modelId="{E4C06CC2-57D1-5445-9DC6-0CBE7BB1E73B}" type="presParOf" srcId="{08B6E251-FD28-D04B-908E-7D5C677F83EE}" destId="{4B6EAC06-9D3A-1447-B0FB-057F94CAC740}" srcOrd="1" destOrd="0" presId="urn:microsoft.com/office/officeart/2005/8/layout/hierarchy1"/>
    <dgm:cxn modelId="{075BD7D1-79FA-7244-80A6-870A4E6E9D86}" type="presParOf" srcId="{449E19C8-ECD5-5841-9497-1EACE719FF8B}" destId="{C94D834B-62EC-394B-9A6B-43BEEF9EE203}" srcOrd="1" destOrd="0" presId="urn:microsoft.com/office/officeart/2005/8/layout/hierarchy1"/>
    <dgm:cxn modelId="{BEE918AE-42BC-5E44-8ADA-CB961AE02AED}" type="presParOf" srcId="{45A6E67C-1D4C-BF48-9327-2F58BD7386A3}" destId="{6CB0B36D-4752-0C4F-8595-1613EA7A36BF}" srcOrd="2" destOrd="0" presId="urn:microsoft.com/office/officeart/2005/8/layout/hierarchy1"/>
    <dgm:cxn modelId="{C4B4EF0E-B8F4-9C4A-9748-FCC542A18EAB}" type="presParOf" srcId="{6CB0B36D-4752-0C4F-8595-1613EA7A36BF}" destId="{2672DFFD-045A-C640-B2AD-A75D85802361}" srcOrd="0" destOrd="0" presId="urn:microsoft.com/office/officeart/2005/8/layout/hierarchy1"/>
    <dgm:cxn modelId="{FDFD000B-075D-9848-9608-2020D1758287}" type="presParOf" srcId="{2672DFFD-045A-C640-B2AD-A75D85802361}" destId="{FABA245D-2D45-4248-819C-1B40A583E333}" srcOrd="0" destOrd="0" presId="urn:microsoft.com/office/officeart/2005/8/layout/hierarchy1"/>
    <dgm:cxn modelId="{33F12C69-F045-B945-8C66-3348396E283B}" type="presParOf" srcId="{2672DFFD-045A-C640-B2AD-A75D85802361}" destId="{0F1A67AE-95BD-AA4C-AFB9-D841A888FA73}" srcOrd="1" destOrd="0" presId="urn:microsoft.com/office/officeart/2005/8/layout/hierarchy1"/>
    <dgm:cxn modelId="{DA166068-75CD-DB44-B58C-BFB860ADA6CF}" type="presParOf" srcId="{6CB0B36D-4752-0C4F-8595-1613EA7A36BF}" destId="{D5766F05-B162-2B4F-8106-CDB2E652A0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4AE883-49E5-4BA8-A776-B4EA8BA9EE4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C218C2C-6ADD-4FAE-9E54-E74D6D09C325}">
      <dgm:prSet/>
      <dgm:spPr/>
      <dgm:t>
        <a:bodyPr/>
        <a:lstStyle/>
        <a:p>
          <a:r>
            <a:rPr lang="en-US"/>
            <a:t>Complete these outside of class via LMS</a:t>
          </a:r>
        </a:p>
      </dgm:t>
    </dgm:pt>
    <dgm:pt modelId="{76E65CE8-CD88-4EA1-83CE-1A03A312C382}" type="parTrans" cxnId="{E5A833D5-7837-4053-8398-D888496436E7}">
      <dgm:prSet/>
      <dgm:spPr/>
      <dgm:t>
        <a:bodyPr/>
        <a:lstStyle/>
        <a:p>
          <a:endParaRPr lang="en-US"/>
        </a:p>
      </dgm:t>
    </dgm:pt>
    <dgm:pt modelId="{12E5F62E-4978-446D-9213-5A111E2CE024}" type="sibTrans" cxnId="{E5A833D5-7837-4053-8398-D888496436E7}">
      <dgm:prSet/>
      <dgm:spPr/>
      <dgm:t>
        <a:bodyPr/>
        <a:lstStyle/>
        <a:p>
          <a:endParaRPr lang="en-US"/>
        </a:p>
      </dgm:t>
    </dgm:pt>
    <dgm:pt modelId="{0CBF6525-1ED9-427C-8672-FAE75CD17134}">
      <dgm:prSet/>
      <dgm:spPr/>
      <dgm:t>
        <a:bodyPr/>
        <a:lstStyle/>
        <a:p>
          <a:r>
            <a:rPr lang="en-US"/>
            <a:t>Frame it as “homework” and not “quiz”</a:t>
          </a:r>
        </a:p>
      </dgm:t>
    </dgm:pt>
    <dgm:pt modelId="{453E4B67-1363-4DE2-80C7-9A5A9E544DBA}" type="parTrans" cxnId="{D1360E5F-4A29-4F7C-A9DD-64412D548508}">
      <dgm:prSet/>
      <dgm:spPr/>
      <dgm:t>
        <a:bodyPr/>
        <a:lstStyle/>
        <a:p>
          <a:endParaRPr lang="en-US"/>
        </a:p>
      </dgm:t>
    </dgm:pt>
    <dgm:pt modelId="{B1A6823D-5080-4979-890B-49E91637F9FA}" type="sibTrans" cxnId="{D1360E5F-4A29-4F7C-A9DD-64412D548508}">
      <dgm:prSet/>
      <dgm:spPr/>
      <dgm:t>
        <a:bodyPr/>
        <a:lstStyle/>
        <a:p>
          <a:endParaRPr lang="en-US"/>
        </a:p>
      </dgm:t>
    </dgm:pt>
    <dgm:pt modelId="{82069476-8A62-4686-B7D6-C694030804F7}">
      <dgm:prSet/>
      <dgm:spPr/>
      <dgm:t>
        <a:bodyPr/>
        <a:lstStyle/>
        <a:p>
          <a:r>
            <a:rPr lang="en-US"/>
            <a:t>Ensures extra time is provided which may be difficult to guarantee in a 50-minute class meeting</a:t>
          </a:r>
        </a:p>
      </dgm:t>
    </dgm:pt>
    <dgm:pt modelId="{6DAF7E4A-6BCF-45D4-8FEE-576CD0570F37}" type="parTrans" cxnId="{3056A127-2374-436A-9619-31C9DEC25E57}">
      <dgm:prSet/>
      <dgm:spPr/>
      <dgm:t>
        <a:bodyPr/>
        <a:lstStyle/>
        <a:p>
          <a:endParaRPr lang="en-US"/>
        </a:p>
      </dgm:t>
    </dgm:pt>
    <dgm:pt modelId="{D5AB1180-C068-478C-A373-DBD69E1E65E8}" type="sibTrans" cxnId="{3056A127-2374-436A-9619-31C9DEC25E57}">
      <dgm:prSet/>
      <dgm:spPr/>
      <dgm:t>
        <a:bodyPr/>
        <a:lstStyle/>
        <a:p>
          <a:endParaRPr lang="en-US"/>
        </a:p>
      </dgm:t>
    </dgm:pt>
    <dgm:pt modelId="{11F9DB47-39BE-AD48-849F-E801E1A0E1C1}" type="pres">
      <dgm:prSet presAssocID="{6A4AE883-49E5-4BA8-A776-B4EA8BA9EE4D}" presName="outerComposite" presStyleCnt="0">
        <dgm:presLayoutVars>
          <dgm:chMax val="5"/>
          <dgm:dir/>
          <dgm:resizeHandles val="exact"/>
        </dgm:presLayoutVars>
      </dgm:prSet>
      <dgm:spPr/>
    </dgm:pt>
    <dgm:pt modelId="{D355CD8D-92EB-A94B-B8D7-EED674F2B3B8}" type="pres">
      <dgm:prSet presAssocID="{6A4AE883-49E5-4BA8-A776-B4EA8BA9EE4D}" presName="dummyMaxCanvas" presStyleCnt="0">
        <dgm:presLayoutVars/>
      </dgm:prSet>
      <dgm:spPr/>
    </dgm:pt>
    <dgm:pt modelId="{764785F9-44E4-0A41-854E-AA2DDEDB023F}" type="pres">
      <dgm:prSet presAssocID="{6A4AE883-49E5-4BA8-A776-B4EA8BA9EE4D}" presName="ThreeNodes_1" presStyleLbl="node1" presStyleIdx="0" presStyleCnt="3">
        <dgm:presLayoutVars>
          <dgm:bulletEnabled val="1"/>
        </dgm:presLayoutVars>
      </dgm:prSet>
      <dgm:spPr/>
    </dgm:pt>
    <dgm:pt modelId="{6C347FE5-55A5-B043-8CC2-8B449F3B0151}" type="pres">
      <dgm:prSet presAssocID="{6A4AE883-49E5-4BA8-A776-B4EA8BA9EE4D}" presName="ThreeNodes_2" presStyleLbl="node1" presStyleIdx="1" presStyleCnt="3">
        <dgm:presLayoutVars>
          <dgm:bulletEnabled val="1"/>
        </dgm:presLayoutVars>
      </dgm:prSet>
      <dgm:spPr/>
    </dgm:pt>
    <dgm:pt modelId="{FE3A27A6-59DB-E146-A910-2A38812EA1A4}" type="pres">
      <dgm:prSet presAssocID="{6A4AE883-49E5-4BA8-A776-B4EA8BA9EE4D}" presName="ThreeNodes_3" presStyleLbl="node1" presStyleIdx="2" presStyleCnt="3">
        <dgm:presLayoutVars>
          <dgm:bulletEnabled val="1"/>
        </dgm:presLayoutVars>
      </dgm:prSet>
      <dgm:spPr/>
    </dgm:pt>
    <dgm:pt modelId="{E05D9C13-2145-B44E-BBDD-4BC244A95FE4}" type="pres">
      <dgm:prSet presAssocID="{6A4AE883-49E5-4BA8-A776-B4EA8BA9EE4D}" presName="ThreeConn_1-2" presStyleLbl="fgAccFollowNode1" presStyleIdx="0" presStyleCnt="2">
        <dgm:presLayoutVars>
          <dgm:bulletEnabled val="1"/>
        </dgm:presLayoutVars>
      </dgm:prSet>
      <dgm:spPr/>
    </dgm:pt>
    <dgm:pt modelId="{C3ED0233-EFDB-9B4D-8886-2919EC99D05A}" type="pres">
      <dgm:prSet presAssocID="{6A4AE883-49E5-4BA8-A776-B4EA8BA9EE4D}" presName="ThreeConn_2-3" presStyleLbl="fgAccFollowNode1" presStyleIdx="1" presStyleCnt="2">
        <dgm:presLayoutVars>
          <dgm:bulletEnabled val="1"/>
        </dgm:presLayoutVars>
      </dgm:prSet>
      <dgm:spPr/>
    </dgm:pt>
    <dgm:pt modelId="{0B547DF5-18F9-6347-A5A0-BFE0820DFA17}" type="pres">
      <dgm:prSet presAssocID="{6A4AE883-49E5-4BA8-A776-B4EA8BA9EE4D}" presName="ThreeNodes_1_text" presStyleLbl="node1" presStyleIdx="2" presStyleCnt="3">
        <dgm:presLayoutVars>
          <dgm:bulletEnabled val="1"/>
        </dgm:presLayoutVars>
      </dgm:prSet>
      <dgm:spPr/>
    </dgm:pt>
    <dgm:pt modelId="{6363D67E-1381-D94D-A283-D51B4EAED65B}" type="pres">
      <dgm:prSet presAssocID="{6A4AE883-49E5-4BA8-A776-B4EA8BA9EE4D}" presName="ThreeNodes_2_text" presStyleLbl="node1" presStyleIdx="2" presStyleCnt="3">
        <dgm:presLayoutVars>
          <dgm:bulletEnabled val="1"/>
        </dgm:presLayoutVars>
      </dgm:prSet>
      <dgm:spPr/>
    </dgm:pt>
    <dgm:pt modelId="{145C085D-854D-054E-B656-A81C3775E34A}" type="pres">
      <dgm:prSet presAssocID="{6A4AE883-49E5-4BA8-A776-B4EA8BA9EE4D}" presName="ThreeNodes_3_text" presStyleLbl="node1" presStyleIdx="2" presStyleCnt="3">
        <dgm:presLayoutVars>
          <dgm:bulletEnabled val="1"/>
        </dgm:presLayoutVars>
      </dgm:prSet>
      <dgm:spPr/>
    </dgm:pt>
  </dgm:ptLst>
  <dgm:cxnLst>
    <dgm:cxn modelId="{E573D101-54C6-8943-A774-2839695C65F3}" type="presOf" srcId="{82069476-8A62-4686-B7D6-C694030804F7}" destId="{145C085D-854D-054E-B656-A81C3775E34A}" srcOrd="1" destOrd="0" presId="urn:microsoft.com/office/officeart/2005/8/layout/vProcess5"/>
    <dgm:cxn modelId="{924C890B-1DD8-8A4F-AB20-AC0D51FEBBB1}" type="presOf" srcId="{0CBF6525-1ED9-427C-8672-FAE75CD17134}" destId="{6C347FE5-55A5-B043-8CC2-8B449F3B0151}" srcOrd="0" destOrd="0" presId="urn:microsoft.com/office/officeart/2005/8/layout/vProcess5"/>
    <dgm:cxn modelId="{3056A127-2374-436A-9619-31C9DEC25E57}" srcId="{6A4AE883-49E5-4BA8-A776-B4EA8BA9EE4D}" destId="{82069476-8A62-4686-B7D6-C694030804F7}" srcOrd="2" destOrd="0" parTransId="{6DAF7E4A-6BCF-45D4-8FEE-576CD0570F37}" sibTransId="{D5AB1180-C068-478C-A373-DBD69E1E65E8}"/>
    <dgm:cxn modelId="{262D9D5C-C391-CD44-9F93-D9BAFCE3B60A}" type="presOf" srcId="{8C218C2C-6ADD-4FAE-9E54-E74D6D09C325}" destId="{764785F9-44E4-0A41-854E-AA2DDEDB023F}" srcOrd="0" destOrd="0" presId="urn:microsoft.com/office/officeart/2005/8/layout/vProcess5"/>
    <dgm:cxn modelId="{D1360E5F-4A29-4F7C-A9DD-64412D548508}" srcId="{6A4AE883-49E5-4BA8-A776-B4EA8BA9EE4D}" destId="{0CBF6525-1ED9-427C-8672-FAE75CD17134}" srcOrd="1" destOrd="0" parTransId="{453E4B67-1363-4DE2-80C7-9A5A9E544DBA}" sibTransId="{B1A6823D-5080-4979-890B-49E91637F9FA}"/>
    <dgm:cxn modelId="{6ACC4E91-18F2-384F-9535-BEB7F62395C0}" type="presOf" srcId="{0CBF6525-1ED9-427C-8672-FAE75CD17134}" destId="{6363D67E-1381-D94D-A283-D51B4EAED65B}" srcOrd="1" destOrd="0" presId="urn:microsoft.com/office/officeart/2005/8/layout/vProcess5"/>
    <dgm:cxn modelId="{83B5A999-F461-104D-8AB3-7299FA909FFE}" type="presOf" srcId="{6A4AE883-49E5-4BA8-A776-B4EA8BA9EE4D}" destId="{11F9DB47-39BE-AD48-849F-E801E1A0E1C1}" srcOrd="0" destOrd="0" presId="urn:microsoft.com/office/officeart/2005/8/layout/vProcess5"/>
    <dgm:cxn modelId="{55D1A2AD-E8A9-E44A-9C40-0DD541D7475E}" type="presOf" srcId="{12E5F62E-4978-446D-9213-5A111E2CE024}" destId="{E05D9C13-2145-B44E-BBDD-4BC244A95FE4}" srcOrd="0" destOrd="0" presId="urn:microsoft.com/office/officeart/2005/8/layout/vProcess5"/>
    <dgm:cxn modelId="{C41E71CA-E236-4142-BD9C-5B564EC11C08}" type="presOf" srcId="{8C218C2C-6ADD-4FAE-9E54-E74D6D09C325}" destId="{0B547DF5-18F9-6347-A5A0-BFE0820DFA17}" srcOrd="1" destOrd="0" presId="urn:microsoft.com/office/officeart/2005/8/layout/vProcess5"/>
    <dgm:cxn modelId="{E3A5CED1-3B90-5C4C-A993-AA5C9B14760E}" type="presOf" srcId="{82069476-8A62-4686-B7D6-C694030804F7}" destId="{FE3A27A6-59DB-E146-A910-2A38812EA1A4}" srcOrd="0" destOrd="0" presId="urn:microsoft.com/office/officeart/2005/8/layout/vProcess5"/>
    <dgm:cxn modelId="{E5A833D5-7837-4053-8398-D888496436E7}" srcId="{6A4AE883-49E5-4BA8-A776-B4EA8BA9EE4D}" destId="{8C218C2C-6ADD-4FAE-9E54-E74D6D09C325}" srcOrd="0" destOrd="0" parTransId="{76E65CE8-CD88-4EA1-83CE-1A03A312C382}" sibTransId="{12E5F62E-4978-446D-9213-5A111E2CE024}"/>
    <dgm:cxn modelId="{F6041CF7-5112-F541-9894-FF89E4CFD52C}" type="presOf" srcId="{B1A6823D-5080-4979-890B-49E91637F9FA}" destId="{C3ED0233-EFDB-9B4D-8886-2919EC99D05A}" srcOrd="0" destOrd="0" presId="urn:microsoft.com/office/officeart/2005/8/layout/vProcess5"/>
    <dgm:cxn modelId="{191C081E-2E02-2342-9EA4-0B046959536F}" type="presParOf" srcId="{11F9DB47-39BE-AD48-849F-E801E1A0E1C1}" destId="{D355CD8D-92EB-A94B-B8D7-EED674F2B3B8}" srcOrd="0" destOrd="0" presId="urn:microsoft.com/office/officeart/2005/8/layout/vProcess5"/>
    <dgm:cxn modelId="{E3631993-D793-5445-B2B7-EBAE8B80D902}" type="presParOf" srcId="{11F9DB47-39BE-AD48-849F-E801E1A0E1C1}" destId="{764785F9-44E4-0A41-854E-AA2DDEDB023F}" srcOrd="1" destOrd="0" presId="urn:microsoft.com/office/officeart/2005/8/layout/vProcess5"/>
    <dgm:cxn modelId="{987D4C28-6F32-4145-914B-5F69BD5D5EBC}" type="presParOf" srcId="{11F9DB47-39BE-AD48-849F-E801E1A0E1C1}" destId="{6C347FE5-55A5-B043-8CC2-8B449F3B0151}" srcOrd="2" destOrd="0" presId="urn:microsoft.com/office/officeart/2005/8/layout/vProcess5"/>
    <dgm:cxn modelId="{5E5F57ED-182D-7A43-AD35-12AAA7844041}" type="presParOf" srcId="{11F9DB47-39BE-AD48-849F-E801E1A0E1C1}" destId="{FE3A27A6-59DB-E146-A910-2A38812EA1A4}" srcOrd="3" destOrd="0" presId="urn:microsoft.com/office/officeart/2005/8/layout/vProcess5"/>
    <dgm:cxn modelId="{A77BE44B-0C00-3E4C-9253-18A45BB8EE1A}" type="presParOf" srcId="{11F9DB47-39BE-AD48-849F-E801E1A0E1C1}" destId="{E05D9C13-2145-B44E-BBDD-4BC244A95FE4}" srcOrd="4" destOrd="0" presId="urn:microsoft.com/office/officeart/2005/8/layout/vProcess5"/>
    <dgm:cxn modelId="{054CD682-DD21-4446-9C24-427F1B2ED0A0}" type="presParOf" srcId="{11F9DB47-39BE-AD48-849F-E801E1A0E1C1}" destId="{C3ED0233-EFDB-9B4D-8886-2919EC99D05A}" srcOrd="5" destOrd="0" presId="urn:microsoft.com/office/officeart/2005/8/layout/vProcess5"/>
    <dgm:cxn modelId="{600C18F5-20A5-E64E-B754-8A6C58717C6B}" type="presParOf" srcId="{11F9DB47-39BE-AD48-849F-E801E1A0E1C1}" destId="{0B547DF5-18F9-6347-A5A0-BFE0820DFA17}" srcOrd="6" destOrd="0" presId="urn:microsoft.com/office/officeart/2005/8/layout/vProcess5"/>
    <dgm:cxn modelId="{97CA8085-74E7-C34C-8655-77807A75FC21}" type="presParOf" srcId="{11F9DB47-39BE-AD48-849F-E801E1A0E1C1}" destId="{6363D67E-1381-D94D-A283-D51B4EAED65B}" srcOrd="7" destOrd="0" presId="urn:microsoft.com/office/officeart/2005/8/layout/vProcess5"/>
    <dgm:cxn modelId="{C83FC694-3E06-6249-A895-EFDE1D62EBE2}" type="presParOf" srcId="{11F9DB47-39BE-AD48-849F-E801E1A0E1C1}" destId="{145C085D-854D-054E-B656-A81C3775E34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691431-CD98-4A71-A3C6-7CB6E7ACA831}"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03F1051-4C07-44A7-A496-938E4C1C4BED}">
      <dgm:prSet/>
      <dgm:spPr/>
      <dgm:t>
        <a:bodyPr/>
        <a:lstStyle/>
        <a:p>
          <a:r>
            <a:rPr lang="en-US" dirty="0"/>
            <a:t>Allow students to select their preferences for projects (i.e. papers, group project, recorded presentations)</a:t>
          </a:r>
        </a:p>
      </dgm:t>
    </dgm:pt>
    <dgm:pt modelId="{B58648FE-BF42-4E93-9C28-AB66FD510DC7}" type="parTrans" cxnId="{7870AAD4-DE6C-4490-AD31-93409AA967B9}">
      <dgm:prSet/>
      <dgm:spPr/>
      <dgm:t>
        <a:bodyPr/>
        <a:lstStyle/>
        <a:p>
          <a:endParaRPr lang="en-US"/>
        </a:p>
      </dgm:t>
    </dgm:pt>
    <dgm:pt modelId="{3645457E-8E03-4561-8215-1489179EF0D3}" type="sibTrans" cxnId="{7870AAD4-DE6C-4490-AD31-93409AA967B9}">
      <dgm:prSet phldrT="1" phldr="0"/>
      <dgm:spPr/>
      <dgm:t>
        <a:bodyPr/>
        <a:lstStyle/>
        <a:p>
          <a:endParaRPr lang="en-US"/>
        </a:p>
      </dgm:t>
    </dgm:pt>
    <dgm:pt modelId="{DCA8AB0F-A1B2-4BB6-A473-B82AD429B862}">
      <dgm:prSet/>
      <dgm:spPr/>
      <dgm:t>
        <a:bodyPr/>
        <a:lstStyle/>
        <a:p>
          <a:r>
            <a:rPr lang="en-US"/>
            <a:t>Create different versions of exams to accommodate students’ preferences (i.e. multiple-choice; essays; mixed format)</a:t>
          </a:r>
        </a:p>
      </dgm:t>
    </dgm:pt>
    <dgm:pt modelId="{F7773D0F-A6F9-47B2-AF28-B2123AE6CFEC}" type="parTrans" cxnId="{94297236-B5F1-4C73-AA85-50D6899F6DE3}">
      <dgm:prSet/>
      <dgm:spPr/>
      <dgm:t>
        <a:bodyPr/>
        <a:lstStyle/>
        <a:p>
          <a:endParaRPr lang="en-US"/>
        </a:p>
      </dgm:t>
    </dgm:pt>
    <dgm:pt modelId="{DDDA4BA1-AD5C-4456-9B02-CCBE52925FC1}" type="sibTrans" cxnId="{94297236-B5F1-4C73-AA85-50D6899F6DE3}">
      <dgm:prSet phldrT="2" phldr="0"/>
      <dgm:spPr/>
      <dgm:t>
        <a:bodyPr/>
        <a:lstStyle/>
        <a:p>
          <a:endParaRPr lang="en-US"/>
        </a:p>
      </dgm:t>
    </dgm:pt>
    <dgm:pt modelId="{9411CBAB-2D12-CA42-85E7-6EE71EBFB081}" type="pres">
      <dgm:prSet presAssocID="{64691431-CD98-4A71-A3C6-7CB6E7ACA831}" presName="linear" presStyleCnt="0">
        <dgm:presLayoutVars>
          <dgm:animLvl val="lvl"/>
          <dgm:resizeHandles val="exact"/>
        </dgm:presLayoutVars>
      </dgm:prSet>
      <dgm:spPr/>
    </dgm:pt>
    <dgm:pt modelId="{D1565B15-4E68-E94C-935A-1E713EF62583}" type="pres">
      <dgm:prSet presAssocID="{A03F1051-4C07-44A7-A496-938E4C1C4BED}" presName="parentText" presStyleLbl="node1" presStyleIdx="0" presStyleCnt="2">
        <dgm:presLayoutVars>
          <dgm:chMax val="0"/>
          <dgm:bulletEnabled val="1"/>
        </dgm:presLayoutVars>
      </dgm:prSet>
      <dgm:spPr/>
    </dgm:pt>
    <dgm:pt modelId="{D751DE36-C080-884F-B46A-9824B6339554}" type="pres">
      <dgm:prSet presAssocID="{3645457E-8E03-4561-8215-1489179EF0D3}" presName="spacer" presStyleCnt="0"/>
      <dgm:spPr/>
    </dgm:pt>
    <dgm:pt modelId="{BE5CD47F-7E67-7F49-B72F-7171557EAB56}" type="pres">
      <dgm:prSet presAssocID="{DCA8AB0F-A1B2-4BB6-A473-B82AD429B862}" presName="parentText" presStyleLbl="node1" presStyleIdx="1" presStyleCnt="2">
        <dgm:presLayoutVars>
          <dgm:chMax val="0"/>
          <dgm:bulletEnabled val="1"/>
        </dgm:presLayoutVars>
      </dgm:prSet>
      <dgm:spPr/>
    </dgm:pt>
  </dgm:ptLst>
  <dgm:cxnLst>
    <dgm:cxn modelId="{E842EF12-395C-6142-9E83-07E1FEA15A97}" type="presOf" srcId="{64691431-CD98-4A71-A3C6-7CB6E7ACA831}" destId="{9411CBAB-2D12-CA42-85E7-6EE71EBFB081}" srcOrd="0" destOrd="0" presId="urn:microsoft.com/office/officeart/2005/8/layout/vList2"/>
    <dgm:cxn modelId="{94297236-B5F1-4C73-AA85-50D6899F6DE3}" srcId="{64691431-CD98-4A71-A3C6-7CB6E7ACA831}" destId="{DCA8AB0F-A1B2-4BB6-A473-B82AD429B862}" srcOrd="1" destOrd="0" parTransId="{F7773D0F-A6F9-47B2-AF28-B2123AE6CFEC}" sibTransId="{DDDA4BA1-AD5C-4456-9B02-CCBE52925FC1}"/>
    <dgm:cxn modelId="{2A7674CD-60B8-DA41-8B9D-3B3BB4E21A2E}" type="presOf" srcId="{A03F1051-4C07-44A7-A496-938E4C1C4BED}" destId="{D1565B15-4E68-E94C-935A-1E713EF62583}" srcOrd="0" destOrd="0" presId="urn:microsoft.com/office/officeart/2005/8/layout/vList2"/>
    <dgm:cxn modelId="{7870AAD4-DE6C-4490-AD31-93409AA967B9}" srcId="{64691431-CD98-4A71-A3C6-7CB6E7ACA831}" destId="{A03F1051-4C07-44A7-A496-938E4C1C4BED}" srcOrd="0" destOrd="0" parTransId="{B58648FE-BF42-4E93-9C28-AB66FD510DC7}" sibTransId="{3645457E-8E03-4561-8215-1489179EF0D3}"/>
    <dgm:cxn modelId="{6AECFCD9-E934-1A4A-ACE9-2ECC10359D9B}" type="presOf" srcId="{DCA8AB0F-A1B2-4BB6-A473-B82AD429B862}" destId="{BE5CD47F-7E67-7F49-B72F-7171557EAB56}" srcOrd="0" destOrd="0" presId="urn:microsoft.com/office/officeart/2005/8/layout/vList2"/>
    <dgm:cxn modelId="{9DC77776-150F-7543-BBB8-16810D2DD2C5}" type="presParOf" srcId="{9411CBAB-2D12-CA42-85E7-6EE71EBFB081}" destId="{D1565B15-4E68-E94C-935A-1E713EF62583}" srcOrd="0" destOrd="0" presId="urn:microsoft.com/office/officeart/2005/8/layout/vList2"/>
    <dgm:cxn modelId="{DC7474DF-FE99-D646-B94F-C5FC65C3E3F0}" type="presParOf" srcId="{9411CBAB-2D12-CA42-85E7-6EE71EBFB081}" destId="{D751DE36-C080-884F-B46A-9824B6339554}" srcOrd="1" destOrd="0" presId="urn:microsoft.com/office/officeart/2005/8/layout/vList2"/>
    <dgm:cxn modelId="{692FC3B3-CF1E-8445-9C00-0D5AE590260B}" type="presParOf" srcId="{9411CBAB-2D12-CA42-85E7-6EE71EBFB081}" destId="{BE5CD47F-7E67-7F49-B72F-7171557EAB5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D3CD5A-C165-4602-89AA-5AD7CD748FFB}" type="doc">
      <dgm:prSet loTypeId="urn:microsoft.com/office/officeart/2005/8/layout/cycle6" loCatId="cycle" qsTypeId="urn:microsoft.com/office/officeart/2005/8/quickstyle/simple1" qsCatId="simple" csTypeId="urn:microsoft.com/office/officeart/2005/8/colors/accent1_2" csCatId="accent1"/>
      <dgm:spPr/>
      <dgm:t>
        <a:bodyPr/>
        <a:lstStyle/>
        <a:p>
          <a:endParaRPr lang="en-US"/>
        </a:p>
      </dgm:t>
    </dgm:pt>
    <dgm:pt modelId="{EFF6DD37-EC42-4033-A8FA-588CF259090F}">
      <dgm:prSet/>
      <dgm:spPr/>
      <dgm:t>
        <a:bodyPr/>
        <a:lstStyle/>
        <a:p>
          <a:r>
            <a:rPr lang="en-US"/>
            <a:t>Accommodate different learning styles</a:t>
          </a:r>
        </a:p>
      </dgm:t>
    </dgm:pt>
    <dgm:pt modelId="{652DE234-1F11-4F9B-9627-3CBC1B204668}" type="parTrans" cxnId="{7A36AE30-A40C-4363-B733-7933EF60CFAE}">
      <dgm:prSet/>
      <dgm:spPr/>
      <dgm:t>
        <a:bodyPr/>
        <a:lstStyle/>
        <a:p>
          <a:endParaRPr lang="en-US"/>
        </a:p>
      </dgm:t>
    </dgm:pt>
    <dgm:pt modelId="{FF28725B-EA5D-41CF-9B2C-B9113464623E}" type="sibTrans" cxnId="{7A36AE30-A40C-4363-B733-7933EF60CFAE}">
      <dgm:prSet/>
      <dgm:spPr/>
      <dgm:t>
        <a:bodyPr/>
        <a:lstStyle/>
        <a:p>
          <a:endParaRPr lang="en-US"/>
        </a:p>
      </dgm:t>
    </dgm:pt>
    <dgm:pt modelId="{116AA409-0AB0-4981-AF77-4EC2A7F36AF7}">
      <dgm:prSet/>
      <dgm:spPr/>
      <dgm:t>
        <a:bodyPr/>
        <a:lstStyle/>
        <a:p>
          <a:r>
            <a:rPr lang="en-US"/>
            <a:t>Creates a more “democratic” classroom</a:t>
          </a:r>
        </a:p>
      </dgm:t>
    </dgm:pt>
    <dgm:pt modelId="{64F87D56-90DB-463C-A9EA-2B2BCE345E02}" type="parTrans" cxnId="{7D7FE249-4E95-49AA-8D4F-F4A88C5CD2F8}">
      <dgm:prSet/>
      <dgm:spPr/>
      <dgm:t>
        <a:bodyPr/>
        <a:lstStyle/>
        <a:p>
          <a:endParaRPr lang="en-US"/>
        </a:p>
      </dgm:t>
    </dgm:pt>
    <dgm:pt modelId="{40B7E472-1511-4AB2-B312-73794890CE16}" type="sibTrans" cxnId="{7D7FE249-4E95-49AA-8D4F-F4A88C5CD2F8}">
      <dgm:prSet/>
      <dgm:spPr/>
      <dgm:t>
        <a:bodyPr/>
        <a:lstStyle/>
        <a:p>
          <a:endParaRPr lang="en-US"/>
        </a:p>
      </dgm:t>
    </dgm:pt>
    <dgm:pt modelId="{06B3D172-702B-174F-856A-63B5FD9BED91}" type="pres">
      <dgm:prSet presAssocID="{F2D3CD5A-C165-4602-89AA-5AD7CD748FFB}" presName="cycle" presStyleCnt="0">
        <dgm:presLayoutVars>
          <dgm:dir/>
          <dgm:resizeHandles val="exact"/>
        </dgm:presLayoutVars>
      </dgm:prSet>
      <dgm:spPr/>
    </dgm:pt>
    <dgm:pt modelId="{E5265D96-7762-7D4C-9964-E456B0DE70B3}" type="pres">
      <dgm:prSet presAssocID="{EFF6DD37-EC42-4033-A8FA-588CF259090F}" presName="node" presStyleLbl="node1" presStyleIdx="0" presStyleCnt="2">
        <dgm:presLayoutVars>
          <dgm:bulletEnabled val="1"/>
        </dgm:presLayoutVars>
      </dgm:prSet>
      <dgm:spPr/>
    </dgm:pt>
    <dgm:pt modelId="{9965E066-F5B9-0047-A2BA-506806475829}" type="pres">
      <dgm:prSet presAssocID="{EFF6DD37-EC42-4033-A8FA-588CF259090F}" presName="spNode" presStyleCnt="0"/>
      <dgm:spPr/>
    </dgm:pt>
    <dgm:pt modelId="{2C1C5DEA-83AD-F346-BCF3-65E0DE53C7FF}" type="pres">
      <dgm:prSet presAssocID="{FF28725B-EA5D-41CF-9B2C-B9113464623E}" presName="sibTrans" presStyleLbl="sibTrans1D1" presStyleIdx="0" presStyleCnt="2"/>
      <dgm:spPr/>
    </dgm:pt>
    <dgm:pt modelId="{D87EAAFE-FD53-C742-9080-AC6F7A81DDAB}" type="pres">
      <dgm:prSet presAssocID="{116AA409-0AB0-4981-AF77-4EC2A7F36AF7}" presName="node" presStyleLbl="node1" presStyleIdx="1" presStyleCnt="2">
        <dgm:presLayoutVars>
          <dgm:bulletEnabled val="1"/>
        </dgm:presLayoutVars>
      </dgm:prSet>
      <dgm:spPr/>
    </dgm:pt>
    <dgm:pt modelId="{E35A7029-BD0B-2F45-854C-186C2C9A695D}" type="pres">
      <dgm:prSet presAssocID="{116AA409-0AB0-4981-AF77-4EC2A7F36AF7}" presName="spNode" presStyleCnt="0"/>
      <dgm:spPr/>
    </dgm:pt>
    <dgm:pt modelId="{0B43DD1C-D8E1-A74D-87EF-D2DA850E66FE}" type="pres">
      <dgm:prSet presAssocID="{40B7E472-1511-4AB2-B312-73794890CE16}" presName="sibTrans" presStyleLbl="sibTrans1D1" presStyleIdx="1" presStyleCnt="2"/>
      <dgm:spPr/>
    </dgm:pt>
  </dgm:ptLst>
  <dgm:cxnLst>
    <dgm:cxn modelId="{7E05E00D-BA4A-9D4C-AEA2-D0F23416CC71}" type="presOf" srcId="{EFF6DD37-EC42-4033-A8FA-588CF259090F}" destId="{E5265D96-7762-7D4C-9964-E456B0DE70B3}" srcOrd="0" destOrd="0" presId="urn:microsoft.com/office/officeart/2005/8/layout/cycle6"/>
    <dgm:cxn modelId="{7A36AE30-A40C-4363-B733-7933EF60CFAE}" srcId="{F2D3CD5A-C165-4602-89AA-5AD7CD748FFB}" destId="{EFF6DD37-EC42-4033-A8FA-588CF259090F}" srcOrd="0" destOrd="0" parTransId="{652DE234-1F11-4F9B-9627-3CBC1B204668}" sibTransId="{FF28725B-EA5D-41CF-9B2C-B9113464623E}"/>
    <dgm:cxn modelId="{7D7FE249-4E95-49AA-8D4F-F4A88C5CD2F8}" srcId="{F2D3CD5A-C165-4602-89AA-5AD7CD748FFB}" destId="{116AA409-0AB0-4981-AF77-4EC2A7F36AF7}" srcOrd="1" destOrd="0" parTransId="{64F87D56-90DB-463C-A9EA-2B2BCE345E02}" sibTransId="{40B7E472-1511-4AB2-B312-73794890CE16}"/>
    <dgm:cxn modelId="{C912795F-3185-0143-BD33-C21DCC35A6B7}" type="presOf" srcId="{40B7E472-1511-4AB2-B312-73794890CE16}" destId="{0B43DD1C-D8E1-A74D-87EF-D2DA850E66FE}" srcOrd="0" destOrd="0" presId="urn:microsoft.com/office/officeart/2005/8/layout/cycle6"/>
    <dgm:cxn modelId="{8699A68E-6727-504B-98C4-CCB74DA8DA67}" type="presOf" srcId="{FF28725B-EA5D-41CF-9B2C-B9113464623E}" destId="{2C1C5DEA-83AD-F346-BCF3-65E0DE53C7FF}" srcOrd="0" destOrd="0" presId="urn:microsoft.com/office/officeart/2005/8/layout/cycle6"/>
    <dgm:cxn modelId="{F21A8C90-67DD-7046-89BD-1FAC385563B9}" type="presOf" srcId="{F2D3CD5A-C165-4602-89AA-5AD7CD748FFB}" destId="{06B3D172-702B-174F-856A-63B5FD9BED91}" srcOrd="0" destOrd="0" presId="urn:microsoft.com/office/officeart/2005/8/layout/cycle6"/>
    <dgm:cxn modelId="{C5BEAFCE-51D3-D74F-93CF-FE7C26DCABC4}" type="presOf" srcId="{116AA409-0AB0-4981-AF77-4EC2A7F36AF7}" destId="{D87EAAFE-FD53-C742-9080-AC6F7A81DDAB}" srcOrd="0" destOrd="0" presId="urn:microsoft.com/office/officeart/2005/8/layout/cycle6"/>
    <dgm:cxn modelId="{D81C10D2-CF4B-5440-980E-3AE6F895B0BD}" type="presParOf" srcId="{06B3D172-702B-174F-856A-63B5FD9BED91}" destId="{E5265D96-7762-7D4C-9964-E456B0DE70B3}" srcOrd="0" destOrd="0" presId="urn:microsoft.com/office/officeart/2005/8/layout/cycle6"/>
    <dgm:cxn modelId="{BA3DDCFD-9BCA-7E42-ABFE-B581C7ACB2A1}" type="presParOf" srcId="{06B3D172-702B-174F-856A-63B5FD9BED91}" destId="{9965E066-F5B9-0047-A2BA-506806475829}" srcOrd="1" destOrd="0" presId="urn:microsoft.com/office/officeart/2005/8/layout/cycle6"/>
    <dgm:cxn modelId="{F10EC7E1-63D6-7E47-9A66-B8ADE0AD0A2F}" type="presParOf" srcId="{06B3D172-702B-174F-856A-63B5FD9BED91}" destId="{2C1C5DEA-83AD-F346-BCF3-65E0DE53C7FF}" srcOrd="2" destOrd="0" presId="urn:microsoft.com/office/officeart/2005/8/layout/cycle6"/>
    <dgm:cxn modelId="{9B9E9AAF-8F10-7146-9780-BC632B1391AE}" type="presParOf" srcId="{06B3D172-702B-174F-856A-63B5FD9BED91}" destId="{D87EAAFE-FD53-C742-9080-AC6F7A81DDAB}" srcOrd="3" destOrd="0" presId="urn:microsoft.com/office/officeart/2005/8/layout/cycle6"/>
    <dgm:cxn modelId="{D861D7FB-840A-8F43-939C-E32E34C5D077}" type="presParOf" srcId="{06B3D172-702B-174F-856A-63B5FD9BED91}" destId="{E35A7029-BD0B-2F45-854C-186C2C9A695D}" srcOrd="4" destOrd="0" presId="urn:microsoft.com/office/officeart/2005/8/layout/cycle6"/>
    <dgm:cxn modelId="{F2A60B90-A0F7-5045-85B1-71AF96D3D7D8}" type="presParOf" srcId="{06B3D172-702B-174F-856A-63B5FD9BED91}" destId="{0B43DD1C-D8E1-A74D-87EF-D2DA850E66FE}" srcOrd="5"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0803C99-4680-448F-BFFF-D7F7AD5DF68C}" type="doc">
      <dgm:prSet loTypeId="urn:microsoft.com/office/officeart/2018/layout/CircleProcess" loCatId="simpleprocesssa" qsTypeId="urn:microsoft.com/office/officeart/2005/8/quickstyle/simple1" qsCatId="simple" csTypeId="urn:microsoft.com/office/officeart/2005/8/colors/colorful5" csCatId="colorful" phldr="1"/>
      <dgm:spPr/>
      <dgm:t>
        <a:bodyPr/>
        <a:lstStyle/>
        <a:p>
          <a:endParaRPr lang="en-US"/>
        </a:p>
      </dgm:t>
    </dgm:pt>
    <dgm:pt modelId="{2377CFBF-DD58-4BFF-8DC6-5C2CC55B6D43}">
      <dgm:prSet/>
      <dgm:spPr/>
      <dgm:t>
        <a:bodyPr/>
        <a:lstStyle/>
        <a:p>
          <a:r>
            <a:rPr lang="en-US"/>
            <a:t>“Duality of UDL”:  Provides both a “universal framework” while promoting choices</a:t>
          </a:r>
        </a:p>
      </dgm:t>
    </dgm:pt>
    <dgm:pt modelId="{AA2A2196-2FAF-4311-8DAD-ABB82AB9EFCD}" type="parTrans" cxnId="{50D7D19B-4619-4FAA-9DC8-0EC5B13B56E2}">
      <dgm:prSet/>
      <dgm:spPr/>
      <dgm:t>
        <a:bodyPr/>
        <a:lstStyle/>
        <a:p>
          <a:endParaRPr lang="en-US"/>
        </a:p>
      </dgm:t>
    </dgm:pt>
    <dgm:pt modelId="{DDCBF6D4-9772-430E-8FF5-C350D996C22D}" type="sibTrans" cxnId="{50D7D19B-4619-4FAA-9DC8-0EC5B13B56E2}">
      <dgm:prSet/>
      <dgm:spPr/>
      <dgm:t>
        <a:bodyPr/>
        <a:lstStyle/>
        <a:p>
          <a:endParaRPr lang="en-US"/>
        </a:p>
      </dgm:t>
    </dgm:pt>
    <dgm:pt modelId="{2A07D3A9-9EE4-41C8-B280-3CFA972ADF50}">
      <dgm:prSet/>
      <dgm:spPr/>
      <dgm:t>
        <a:bodyPr/>
        <a:lstStyle/>
        <a:p>
          <a:r>
            <a:rPr lang="en-US" dirty="0"/>
            <a:t>Students may not feel comfortable moving away from the  “accommodations” model (see Hills, et al, 2022)</a:t>
          </a:r>
        </a:p>
      </dgm:t>
    </dgm:pt>
    <dgm:pt modelId="{8570BED6-E482-4679-B441-A21465F38C03}" type="parTrans" cxnId="{23E9B79E-D51B-4BD3-BC64-A71D30F617D1}">
      <dgm:prSet/>
      <dgm:spPr/>
      <dgm:t>
        <a:bodyPr/>
        <a:lstStyle/>
        <a:p>
          <a:endParaRPr lang="en-US"/>
        </a:p>
      </dgm:t>
    </dgm:pt>
    <dgm:pt modelId="{5D8FF2E9-AF63-4AC2-8B01-4F53CAA54662}" type="sibTrans" cxnId="{23E9B79E-D51B-4BD3-BC64-A71D30F617D1}">
      <dgm:prSet/>
      <dgm:spPr/>
      <dgm:t>
        <a:bodyPr/>
        <a:lstStyle/>
        <a:p>
          <a:endParaRPr lang="en-US"/>
        </a:p>
      </dgm:t>
    </dgm:pt>
    <dgm:pt modelId="{0C53666D-B1DA-4137-9C9B-89D2EDB9A1D5}">
      <dgm:prSet/>
      <dgm:spPr/>
      <dgm:t>
        <a:bodyPr/>
        <a:lstStyle/>
        <a:p>
          <a:r>
            <a:rPr lang="en-US"/>
            <a:t>Advocate for institutionally-driven top-down implementation of UDL in universities (see Hills et al, 2022)</a:t>
          </a:r>
        </a:p>
      </dgm:t>
    </dgm:pt>
    <dgm:pt modelId="{DE121836-C31C-4EBB-94BF-63D6812B5A39}" type="parTrans" cxnId="{0A7211A4-C352-499A-93E1-C37B53828571}">
      <dgm:prSet/>
      <dgm:spPr/>
      <dgm:t>
        <a:bodyPr/>
        <a:lstStyle/>
        <a:p>
          <a:endParaRPr lang="en-US"/>
        </a:p>
      </dgm:t>
    </dgm:pt>
    <dgm:pt modelId="{5846DC54-12B3-4395-A10A-9375112C8643}" type="sibTrans" cxnId="{0A7211A4-C352-499A-93E1-C37B53828571}">
      <dgm:prSet/>
      <dgm:spPr/>
      <dgm:t>
        <a:bodyPr/>
        <a:lstStyle/>
        <a:p>
          <a:endParaRPr lang="en-US"/>
        </a:p>
      </dgm:t>
    </dgm:pt>
    <dgm:pt modelId="{E226043E-EE34-344A-9C67-782BD5555C5D}">
      <dgm:prSet/>
      <dgm:spPr/>
      <dgm:t>
        <a:bodyPr/>
        <a:lstStyle/>
        <a:p>
          <a:r>
            <a:rPr lang="en-US" dirty="0"/>
            <a:t>Foster a culture of embracing “disability”</a:t>
          </a:r>
        </a:p>
      </dgm:t>
    </dgm:pt>
    <dgm:pt modelId="{8674370D-DACB-A040-A74A-94CCD6626C48}" type="parTrans" cxnId="{2F8A8B62-ED33-9845-A06F-B4DC9945E877}">
      <dgm:prSet/>
      <dgm:spPr/>
      <dgm:t>
        <a:bodyPr/>
        <a:lstStyle/>
        <a:p>
          <a:endParaRPr lang="en-US"/>
        </a:p>
      </dgm:t>
    </dgm:pt>
    <dgm:pt modelId="{DF659791-51B0-C14A-B172-BFD37FF6359C}" type="sibTrans" cxnId="{2F8A8B62-ED33-9845-A06F-B4DC9945E877}">
      <dgm:prSet/>
      <dgm:spPr/>
      <dgm:t>
        <a:bodyPr/>
        <a:lstStyle/>
        <a:p>
          <a:endParaRPr lang="en-US"/>
        </a:p>
      </dgm:t>
    </dgm:pt>
    <dgm:pt modelId="{3632726A-8FDF-D945-BB5C-2E4364522226}">
      <dgm:prSet/>
      <dgm:spPr/>
      <dgm:t>
        <a:bodyPr/>
        <a:lstStyle/>
        <a:p>
          <a:r>
            <a:rPr lang="en-US"/>
            <a:t>Ensuring ”accessibility” in graduate programs may employ different strategies</a:t>
          </a:r>
          <a:endParaRPr lang="en-US" dirty="0"/>
        </a:p>
      </dgm:t>
    </dgm:pt>
    <dgm:pt modelId="{5D429352-7809-F64B-97FB-658DC2B104C1}" type="parTrans" cxnId="{6DA8F3D5-2DF7-9E4C-B1BE-85F9DE55C31F}">
      <dgm:prSet/>
      <dgm:spPr/>
      <dgm:t>
        <a:bodyPr/>
        <a:lstStyle/>
        <a:p>
          <a:endParaRPr lang="en-US"/>
        </a:p>
      </dgm:t>
    </dgm:pt>
    <dgm:pt modelId="{A8CDCD08-0EF7-124C-9BAC-12895EAF0E06}" type="sibTrans" cxnId="{6DA8F3D5-2DF7-9E4C-B1BE-85F9DE55C31F}">
      <dgm:prSet/>
      <dgm:spPr/>
      <dgm:t>
        <a:bodyPr/>
        <a:lstStyle/>
        <a:p>
          <a:endParaRPr lang="en-US"/>
        </a:p>
      </dgm:t>
    </dgm:pt>
    <dgm:pt modelId="{C1E84AB9-DEEA-B448-997F-56E3339E6E9E}" type="pres">
      <dgm:prSet presAssocID="{F0803C99-4680-448F-BFFF-D7F7AD5DF68C}" presName="Name0" presStyleCnt="0">
        <dgm:presLayoutVars>
          <dgm:chMax val="11"/>
          <dgm:chPref val="11"/>
          <dgm:dir/>
          <dgm:resizeHandles/>
        </dgm:presLayoutVars>
      </dgm:prSet>
      <dgm:spPr/>
    </dgm:pt>
    <dgm:pt modelId="{7657B0C0-158B-0C43-8113-55ADBE0AA71F}" type="pres">
      <dgm:prSet presAssocID="{E226043E-EE34-344A-9C67-782BD5555C5D}" presName="Accent5" presStyleCnt="0"/>
      <dgm:spPr/>
    </dgm:pt>
    <dgm:pt modelId="{E4FD31DD-18A1-F841-B633-1ED023EA9F9A}" type="pres">
      <dgm:prSet presAssocID="{E226043E-EE34-344A-9C67-782BD5555C5D}" presName="Accent" presStyleLbl="node1" presStyleIdx="0" presStyleCnt="10"/>
      <dgm:spPr/>
    </dgm:pt>
    <dgm:pt modelId="{29160594-68CB-1146-AED8-2FF7F85C2108}" type="pres">
      <dgm:prSet presAssocID="{E226043E-EE34-344A-9C67-782BD5555C5D}" presName="ParentBackground5" presStyleCnt="0"/>
      <dgm:spPr/>
    </dgm:pt>
    <dgm:pt modelId="{DFE6ED48-68FD-B844-B90E-E810A1078EF7}" type="pres">
      <dgm:prSet presAssocID="{E226043E-EE34-344A-9C67-782BD5555C5D}" presName="ParentBackground" presStyleLbl="node1" presStyleIdx="1" presStyleCnt="10"/>
      <dgm:spPr/>
    </dgm:pt>
    <dgm:pt modelId="{0F43141B-775E-1843-9AA1-65FF65EB86D8}" type="pres">
      <dgm:prSet presAssocID="{E226043E-EE34-344A-9C67-782BD5555C5D}" presName="Parent5" presStyleLbl="fgAcc0" presStyleIdx="0" presStyleCnt="0">
        <dgm:presLayoutVars>
          <dgm:chMax val="1"/>
          <dgm:chPref val="1"/>
          <dgm:bulletEnabled val="1"/>
        </dgm:presLayoutVars>
      </dgm:prSet>
      <dgm:spPr/>
    </dgm:pt>
    <dgm:pt modelId="{CBE2839E-89EA-D342-8437-7144B6A6D86D}" type="pres">
      <dgm:prSet presAssocID="{3632726A-8FDF-D945-BB5C-2E4364522226}" presName="Accent4" presStyleCnt="0"/>
      <dgm:spPr/>
    </dgm:pt>
    <dgm:pt modelId="{315262C7-5496-244D-A5DB-C297CDD85B5D}" type="pres">
      <dgm:prSet presAssocID="{3632726A-8FDF-D945-BB5C-2E4364522226}" presName="Accent" presStyleLbl="node1" presStyleIdx="2" presStyleCnt="10"/>
      <dgm:spPr/>
    </dgm:pt>
    <dgm:pt modelId="{F35857EC-414B-B44A-8D1B-4D5496A7AA4F}" type="pres">
      <dgm:prSet presAssocID="{3632726A-8FDF-D945-BB5C-2E4364522226}" presName="ParentBackground4" presStyleCnt="0"/>
      <dgm:spPr/>
    </dgm:pt>
    <dgm:pt modelId="{2A8E0F05-DE66-3E4F-9E8C-79D033750F68}" type="pres">
      <dgm:prSet presAssocID="{3632726A-8FDF-D945-BB5C-2E4364522226}" presName="ParentBackground" presStyleLbl="node1" presStyleIdx="3" presStyleCnt="10"/>
      <dgm:spPr/>
    </dgm:pt>
    <dgm:pt modelId="{E87E86CE-7751-E449-89F4-AADF1BB256A4}" type="pres">
      <dgm:prSet presAssocID="{3632726A-8FDF-D945-BB5C-2E4364522226}" presName="Parent4" presStyleLbl="fgAcc0" presStyleIdx="0" presStyleCnt="0">
        <dgm:presLayoutVars>
          <dgm:chMax val="1"/>
          <dgm:chPref val="1"/>
          <dgm:bulletEnabled val="1"/>
        </dgm:presLayoutVars>
      </dgm:prSet>
      <dgm:spPr/>
    </dgm:pt>
    <dgm:pt modelId="{7C659D97-3FA4-654B-A5B2-09F3C33A4FA9}" type="pres">
      <dgm:prSet presAssocID="{0C53666D-B1DA-4137-9C9B-89D2EDB9A1D5}" presName="Accent3" presStyleCnt="0"/>
      <dgm:spPr/>
    </dgm:pt>
    <dgm:pt modelId="{BADFCB97-0669-0E4F-B034-4ACF657BD695}" type="pres">
      <dgm:prSet presAssocID="{0C53666D-B1DA-4137-9C9B-89D2EDB9A1D5}" presName="Accent" presStyleLbl="node1" presStyleIdx="4" presStyleCnt="10"/>
      <dgm:spPr/>
    </dgm:pt>
    <dgm:pt modelId="{0E9C367B-ABDA-3A4E-A7F6-1F9AC8D63337}" type="pres">
      <dgm:prSet presAssocID="{0C53666D-B1DA-4137-9C9B-89D2EDB9A1D5}" presName="ParentBackground3" presStyleCnt="0"/>
      <dgm:spPr/>
    </dgm:pt>
    <dgm:pt modelId="{94865D7D-A352-C14A-BC2B-A75CDE811BE2}" type="pres">
      <dgm:prSet presAssocID="{0C53666D-B1DA-4137-9C9B-89D2EDB9A1D5}" presName="ParentBackground" presStyleLbl="node1" presStyleIdx="5" presStyleCnt="10"/>
      <dgm:spPr/>
    </dgm:pt>
    <dgm:pt modelId="{29DEC4A1-46A3-9149-830C-1C517C9D9F2D}" type="pres">
      <dgm:prSet presAssocID="{0C53666D-B1DA-4137-9C9B-89D2EDB9A1D5}" presName="Parent3" presStyleLbl="fgAcc0" presStyleIdx="0" presStyleCnt="0">
        <dgm:presLayoutVars>
          <dgm:chMax val="1"/>
          <dgm:chPref val="1"/>
          <dgm:bulletEnabled val="1"/>
        </dgm:presLayoutVars>
      </dgm:prSet>
      <dgm:spPr/>
    </dgm:pt>
    <dgm:pt modelId="{5DA34FAD-F721-FD40-81FA-6187DF4CC4E2}" type="pres">
      <dgm:prSet presAssocID="{2A07D3A9-9EE4-41C8-B280-3CFA972ADF50}" presName="Accent2" presStyleCnt="0"/>
      <dgm:spPr/>
    </dgm:pt>
    <dgm:pt modelId="{403593FB-74CB-8448-AC49-83A04455E26A}" type="pres">
      <dgm:prSet presAssocID="{2A07D3A9-9EE4-41C8-B280-3CFA972ADF50}" presName="Accent" presStyleLbl="node1" presStyleIdx="6" presStyleCnt="10"/>
      <dgm:spPr/>
    </dgm:pt>
    <dgm:pt modelId="{636261CD-BFA2-AA4A-BBCE-79C91FD90CC9}" type="pres">
      <dgm:prSet presAssocID="{2A07D3A9-9EE4-41C8-B280-3CFA972ADF50}" presName="ParentBackground2" presStyleCnt="0"/>
      <dgm:spPr/>
    </dgm:pt>
    <dgm:pt modelId="{A7B3CA68-B039-DA4F-9372-0611CDFC3B5E}" type="pres">
      <dgm:prSet presAssocID="{2A07D3A9-9EE4-41C8-B280-3CFA972ADF50}" presName="ParentBackground" presStyleLbl="node1" presStyleIdx="7" presStyleCnt="10"/>
      <dgm:spPr/>
    </dgm:pt>
    <dgm:pt modelId="{1856FE6E-6B31-E140-B803-0800A72F7768}" type="pres">
      <dgm:prSet presAssocID="{2A07D3A9-9EE4-41C8-B280-3CFA972ADF50}" presName="Parent2" presStyleLbl="fgAcc0" presStyleIdx="0" presStyleCnt="0">
        <dgm:presLayoutVars>
          <dgm:chMax val="1"/>
          <dgm:chPref val="1"/>
          <dgm:bulletEnabled val="1"/>
        </dgm:presLayoutVars>
      </dgm:prSet>
      <dgm:spPr/>
    </dgm:pt>
    <dgm:pt modelId="{D8BD5AE4-A9AD-254F-8976-E55C6160A4CF}" type="pres">
      <dgm:prSet presAssocID="{2377CFBF-DD58-4BFF-8DC6-5C2CC55B6D43}" presName="Accent1" presStyleCnt="0"/>
      <dgm:spPr/>
    </dgm:pt>
    <dgm:pt modelId="{1774A56E-B659-2341-8D3E-F4DE55639646}" type="pres">
      <dgm:prSet presAssocID="{2377CFBF-DD58-4BFF-8DC6-5C2CC55B6D43}" presName="Accent" presStyleLbl="node1" presStyleIdx="8" presStyleCnt="10"/>
      <dgm:spPr/>
    </dgm:pt>
    <dgm:pt modelId="{E19CA05D-5282-1F4C-91DC-55B47E5CD43E}" type="pres">
      <dgm:prSet presAssocID="{2377CFBF-DD58-4BFF-8DC6-5C2CC55B6D43}" presName="ParentBackground1" presStyleCnt="0"/>
      <dgm:spPr/>
    </dgm:pt>
    <dgm:pt modelId="{ECFB98AB-9DC8-AD43-B789-40B444AF494F}" type="pres">
      <dgm:prSet presAssocID="{2377CFBF-DD58-4BFF-8DC6-5C2CC55B6D43}" presName="ParentBackground" presStyleLbl="node1" presStyleIdx="9" presStyleCnt="10"/>
      <dgm:spPr/>
    </dgm:pt>
    <dgm:pt modelId="{B89FAEEA-B99C-144C-B198-F7AEDDAEC26E}" type="pres">
      <dgm:prSet presAssocID="{2377CFBF-DD58-4BFF-8DC6-5C2CC55B6D43}" presName="Parent1" presStyleLbl="fgAcc0" presStyleIdx="0" presStyleCnt="0">
        <dgm:presLayoutVars>
          <dgm:chMax val="1"/>
          <dgm:chPref val="1"/>
          <dgm:bulletEnabled val="1"/>
        </dgm:presLayoutVars>
      </dgm:prSet>
      <dgm:spPr/>
    </dgm:pt>
  </dgm:ptLst>
  <dgm:cxnLst>
    <dgm:cxn modelId="{7E586816-BBF6-D44A-BF16-7E6DF24AFDFC}" type="presOf" srcId="{2A07D3A9-9EE4-41C8-B280-3CFA972ADF50}" destId="{1856FE6E-6B31-E140-B803-0800A72F7768}" srcOrd="1" destOrd="0" presId="urn:microsoft.com/office/officeart/2018/layout/CircleProcess"/>
    <dgm:cxn modelId="{777BBF37-1555-524E-AEBC-F4007E4A6C95}" type="presOf" srcId="{F0803C99-4680-448F-BFFF-D7F7AD5DF68C}" destId="{C1E84AB9-DEEA-B448-997F-56E3339E6E9E}" srcOrd="0" destOrd="0" presId="urn:microsoft.com/office/officeart/2018/layout/CircleProcess"/>
    <dgm:cxn modelId="{2F8A8B62-ED33-9845-A06F-B4DC9945E877}" srcId="{F0803C99-4680-448F-BFFF-D7F7AD5DF68C}" destId="{E226043E-EE34-344A-9C67-782BD5555C5D}" srcOrd="4" destOrd="0" parTransId="{8674370D-DACB-A040-A74A-94CCD6626C48}" sibTransId="{DF659791-51B0-C14A-B172-BFD37FF6359C}"/>
    <dgm:cxn modelId="{B5BDD587-8FFB-AF4D-A8E9-0B0A04BCF98C}" type="presOf" srcId="{2A07D3A9-9EE4-41C8-B280-3CFA972ADF50}" destId="{A7B3CA68-B039-DA4F-9372-0611CDFC3B5E}" srcOrd="0" destOrd="0" presId="urn:microsoft.com/office/officeart/2018/layout/CircleProcess"/>
    <dgm:cxn modelId="{E14CE68C-4476-CE45-9BEB-D2CF7029F952}" type="presOf" srcId="{E226043E-EE34-344A-9C67-782BD5555C5D}" destId="{0F43141B-775E-1843-9AA1-65FF65EB86D8}" srcOrd="1" destOrd="0" presId="urn:microsoft.com/office/officeart/2018/layout/CircleProcess"/>
    <dgm:cxn modelId="{50D7D19B-4619-4FAA-9DC8-0EC5B13B56E2}" srcId="{F0803C99-4680-448F-BFFF-D7F7AD5DF68C}" destId="{2377CFBF-DD58-4BFF-8DC6-5C2CC55B6D43}" srcOrd="0" destOrd="0" parTransId="{AA2A2196-2FAF-4311-8DAD-ABB82AB9EFCD}" sibTransId="{DDCBF6D4-9772-430E-8FF5-C350D996C22D}"/>
    <dgm:cxn modelId="{23E9B79E-D51B-4BD3-BC64-A71D30F617D1}" srcId="{F0803C99-4680-448F-BFFF-D7F7AD5DF68C}" destId="{2A07D3A9-9EE4-41C8-B280-3CFA972ADF50}" srcOrd="1" destOrd="0" parTransId="{8570BED6-E482-4679-B441-A21465F38C03}" sibTransId="{5D8FF2E9-AF63-4AC2-8B01-4F53CAA54662}"/>
    <dgm:cxn modelId="{BF3E17A0-1F35-CA43-A73E-95FC49FB17FE}" type="presOf" srcId="{3632726A-8FDF-D945-BB5C-2E4364522226}" destId="{2A8E0F05-DE66-3E4F-9E8C-79D033750F68}" srcOrd="0" destOrd="0" presId="urn:microsoft.com/office/officeart/2018/layout/CircleProcess"/>
    <dgm:cxn modelId="{0A7211A4-C352-499A-93E1-C37B53828571}" srcId="{F0803C99-4680-448F-BFFF-D7F7AD5DF68C}" destId="{0C53666D-B1DA-4137-9C9B-89D2EDB9A1D5}" srcOrd="2" destOrd="0" parTransId="{DE121836-C31C-4EBB-94BF-63D6812B5A39}" sibTransId="{5846DC54-12B3-4395-A10A-9375112C8643}"/>
    <dgm:cxn modelId="{7AE718A6-5793-3948-8373-7AB9D7279736}" type="presOf" srcId="{3632726A-8FDF-D945-BB5C-2E4364522226}" destId="{E87E86CE-7751-E449-89F4-AADF1BB256A4}" srcOrd="1" destOrd="0" presId="urn:microsoft.com/office/officeart/2018/layout/CircleProcess"/>
    <dgm:cxn modelId="{402E41B3-271A-3E4A-8151-2568E42B181A}" type="presOf" srcId="{E226043E-EE34-344A-9C67-782BD5555C5D}" destId="{DFE6ED48-68FD-B844-B90E-E810A1078EF7}" srcOrd="0" destOrd="0" presId="urn:microsoft.com/office/officeart/2018/layout/CircleProcess"/>
    <dgm:cxn modelId="{DBB4EABC-F3E6-9E41-B65D-70F772FB96DA}" type="presOf" srcId="{2377CFBF-DD58-4BFF-8DC6-5C2CC55B6D43}" destId="{ECFB98AB-9DC8-AD43-B789-40B444AF494F}" srcOrd="0" destOrd="0" presId="urn:microsoft.com/office/officeart/2018/layout/CircleProcess"/>
    <dgm:cxn modelId="{A78853C0-DC40-7840-BB1D-25C49B3767A6}" type="presOf" srcId="{0C53666D-B1DA-4137-9C9B-89D2EDB9A1D5}" destId="{94865D7D-A352-C14A-BC2B-A75CDE811BE2}" srcOrd="0" destOrd="0" presId="urn:microsoft.com/office/officeart/2018/layout/CircleProcess"/>
    <dgm:cxn modelId="{079867D4-0A51-0C41-B7D0-22567CF4FC9D}" type="presOf" srcId="{2377CFBF-DD58-4BFF-8DC6-5C2CC55B6D43}" destId="{B89FAEEA-B99C-144C-B198-F7AEDDAEC26E}" srcOrd="1" destOrd="0" presId="urn:microsoft.com/office/officeart/2018/layout/CircleProcess"/>
    <dgm:cxn modelId="{6DA8F3D5-2DF7-9E4C-B1BE-85F9DE55C31F}" srcId="{F0803C99-4680-448F-BFFF-D7F7AD5DF68C}" destId="{3632726A-8FDF-D945-BB5C-2E4364522226}" srcOrd="3" destOrd="0" parTransId="{5D429352-7809-F64B-97FB-658DC2B104C1}" sibTransId="{A8CDCD08-0EF7-124C-9BAC-12895EAF0E06}"/>
    <dgm:cxn modelId="{5A8987EE-10F8-FE4C-A9B4-BC273EBE1690}" type="presOf" srcId="{0C53666D-B1DA-4137-9C9B-89D2EDB9A1D5}" destId="{29DEC4A1-46A3-9149-830C-1C517C9D9F2D}" srcOrd="1" destOrd="0" presId="urn:microsoft.com/office/officeart/2018/layout/CircleProcess"/>
    <dgm:cxn modelId="{8F7CB3F8-4EA9-AF41-88E4-0BF31E123DCB}" type="presParOf" srcId="{C1E84AB9-DEEA-B448-997F-56E3339E6E9E}" destId="{7657B0C0-158B-0C43-8113-55ADBE0AA71F}" srcOrd="0" destOrd="0" presId="urn:microsoft.com/office/officeart/2018/layout/CircleProcess"/>
    <dgm:cxn modelId="{23289089-9E7A-E447-9EAC-EE1B3670D389}" type="presParOf" srcId="{7657B0C0-158B-0C43-8113-55ADBE0AA71F}" destId="{E4FD31DD-18A1-F841-B633-1ED023EA9F9A}" srcOrd="0" destOrd="0" presId="urn:microsoft.com/office/officeart/2018/layout/CircleProcess"/>
    <dgm:cxn modelId="{C13C45CF-609D-F14E-89D6-C00D8D154927}" type="presParOf" srcId="{C1E84AB9-DEEA-B448-997F-56E3339E6E9E}" destId="{29160594-68CB-1146-AED8-2FF7F85C2108}" srcOrd="1" destOrd="0" presId="urn:microsoft.com/office/officeart/2018/layout/CircleProcess"/>
    <dgm:cxn modelId="{A619F4D6-B4ED-224F-B3F8-79D0711AD04A}" type="presParOf" srcId="{29160594-68CB-1146-AED8-2FF7F85C2108}" destId="{DFE6ED48-68FD-B844-B90E-E810A1078EF7}" srcOrd="0" destOrd="0" presId="urn:microsoft.com/office/officeart/2018/layout/CircleProcess"/>
    <dgm:cxn modelId="{624C11A4-813F-8646-85AF-5A57E292A947}" type="presParOf" srcId="{C1E84AB9-DEEA-B448-997F-56E3339E6E9E}" destId="{0F43141B-775E-1843-9AA1-65FF65EB86D8}" srcOrd="2" destOrd="0" presId="urn:microsoft.com/office/officeart/2018/layout/CircleProcess"/>
    <dgm:cxn modelId="{FA05803F-2E31-464A-AC79-E1099404C5B4}" type="presParOf" srcId="{C1E84AB9-DEEA-B448-997F-56E3339E6E9E}" destId="{CBE2839E-89EA-D342-8437-7144B6A6D86D}" srcOrd="3" destOrd="0" presId="urn:microsoft.com/office/officeart/2018/layout/CircleProcess"/>
    <dgm:cxn modelId="{27CF3921-F345-A54F-B0F0-F95C2540067B}" type="presParOf" srcId="{CBE2839E-89EA-D342-8437-7144B6A6D86D}" destId="{315262C7-5496-244D-A5DB-C297CDD85B5D}" srcOrd="0" destOrd="0" presId="urn:microsoft.com/office/officeart/2018/layout/CircleProcess"/>
    <dgm:cxn modelId="{656F97C4-FF6B-5C4B-B261-6C503AB717BE}" type="presParOf" srcId="{C1E84AB9-DEEA-B448-997F-56E3339E6E9E}" destId="{F35857EC-414B-B44A-8D1B-4D5496A7AA4F}" srcOrd="4" destOrd="0" presId="urn:microsoft.com/office/officeart/2018/layout/CircleProcess"/>
    <dgm:cxn modelId="{2BE26B50-A512-1746-943B-AC1814122D0D}" type="presParOf" srcId="{F35857EC-414B-B44A-8D1B-4D5496A7AA4F}" destId="{2A8E0F05-DE66-3E4F-9E8C-79D033750F68}" srcOrd="0" destOrd="0" presId="urn:microsoft.com/office/officeart/2018/layout/CircleProcess"/>
    <dgm:cxn modelId="{50E83959-1FAA-554D-9F09-2E6BA3968F85}" type="presParOf" srcId="{C1E84AB9-DEEA-B448-997F-56E3339E6E9E}" destId="{E87E86CE-7751-E449-89F4-AADF1BB256A4}" srcOrd="5" destOrd="0" presId="urn:microsoft.com/office/officeart/2018/layout/CircleProcess"/>
    <dgm:cxn modelId="{C2C96DB6-EAF1-334D-B352-4E96AFF86DAA}" type="presParOf" srcId="{C1E84AB9-DEEA-B448-997F-56E3339E6E9E}" destId="{7C659D97-3FA4-654B-A5B2-09F3C33A4FA9}" srcOrd="6" destOrd="0" presId="urn:microsoft.com/office/officeart/2018/layout/CircleProcess"/>
    <dgm:cxn modelId="{751C1CF8-9D69-874E-A630-5C916DBF3DB3}" type="presParOf" srcId="{7C659D97-3FA4-654B-A5B2-09F3C33A4FA9}" destId="{BADFCB97-0669-0E4F-B034-4ACF657BD695}" srcOrd="0" destOrd="0" presId="urn:microsoft.com/office/officeart/2018/layout/CircleProcess"/>
    <dgm:cxn modelId="{8E8AB411-AFC6-9E45-BEC5-6045715DE141}" type="presParOf" srcId="{C1E84AB9-DEEA-B448-997F-56E3339E6E9E}" destId="{0E9C367B-ABDA-3A4E-A7F6-1F9AC8D63337}" srcOrd="7" destOrd="0" presId="urn:microsoft.com/office/officeart/2018/layout/CircleProcess"/>
    <dgm:cxn modelId="{4030CAD5-8138-6E49-BFAB-34BED4961624}" type="presParOf" srcId="{0E9C367B-ABDA-3A4E-A7F6-1F9AC8D63337}" destId="{94865D7D-A352-C14A-BC2B-A75CDE811BE2}" srcOrd="0" destOrd="0" presId="urn:microsoft.com/office/officeart/2018/layout/CircleProcess"/>
    <dgm:cxn modelId="{BF28FEAB-9BF1-FE4D-BF6C-820C48E1031A}" type="presParOf" srcId="{C1E84AB9-DEEA-B448-997F-56E3339E6E9E}" destId="{29DEC4A1-46A3-9149-830C-1C517C9D9F2D}" srcOrd="8" destOrd="0" presId="urn:microsoft.com/office/officeart/2018/layout/CircleProcess"/>
    <dgm:cxn modelId="{B3E8B4C2-1E9B-B24E-8227-0194171FCA98}" type="presParOf" srcId="{C1E84AB9-DEEA-B448-997F-56E3339E6E9E}" destId="{5DA34FAD-F721-FD40-81FA-6187DF4CC4E2}" srcOrd="9" destOrd="0" presId="urn:microsoft.com/office/officeart/2018/layout/CircleProcess"/>
    <dgm:cxn modelId="{EA59149B-7E85-AF43-BFD0-B0542A00A36A}" type="presParOf" srcId="{5DA34FAD-F721-FD40-81FA-6187DF4CC4E2}" destId="{403593FB-74CB-8448-AC49-83A04455E26A}" srcOrd="0" destOrd="0" presId="urn:microsoft.com/office/officeart/2018/layout/CircleProcess"/>
    <dgm:cxn modelId="{32978E8B-9F02-E24C-AE32-FA00899E2267}" type="presParOf" srcId="{C1E84AB9-DEEA-B448-997F-56E3339E6E9E}" destId="{636261CD-BFA2-AA4A-BBCE-79C91FD90CC9}" srcOrd="10" destOrd="0" presId="urn:microsoft.com/office/officeart/2018/layout/CircleProcess"/>
    <dgm:cxn modelId="{17D88B72-49ED-0B4E-A1BF-1DF8A72A55EC}" type="presParOf" srcId="{636261CD-BFA2-AA4A-BBCE-79C91FD90CC9}" destId="{A7B3CA68-B039-DA4F-9372-0611CDFC3B5E}" srcOrd="0" destOrd="0" presId="urn:microsoft.com/office/officeart/2018/layout/CircleProcess"/>
    <dgm:cxn modelId="{A4D447FA-674F-8241-9B87-870E447B4C6C}" type="presParOf" srcId="{C1E84AB9-DEEA-B448-997F-56E3339E6E9E}" destId="{1856FE6E-6B31-E140-B803-0800A72F7768}" srcOrd="11" destOrd="0" presId="urn:microsoft.com/office/officeart/2018/layout/CircleProcess"/>
    <dgm:cxn modelId="{83E3952E-170C-2847-8FD8-3AD1E753DE33}" type="presParOf" srcId="{C1E84AB9-DEEA-B448-997F-56E3339E6E9E}" destId="{D8BD5AE4-A9AD-254F-8976-E55C6160A4CF}" srcOrd="12" destOrd="0" presId="urn:microsoft.com/office/officeart/2018/layout/CircleProcess"/>
    <dgm:cxn modelId="{BB4A2B6D-F4AD-4E43-8DED-4EFDCF7FCFA4}" type="presParOf" srcId="{D8BD5AE4-A9AD-254F-8976-E55C6160A4CF}" destId="{1774A56E-B659-2341-8D3E-F4DE55639646}" srcOrd="0" destOrd="0" presId="urn:microsoft.com/office/officeart/2018/layout/CircleProcess"/>
    <dgm:cxn modelId="{FC5393DE-B2A4-914D-A3DE-F55F890F3337}" type="presParOf" srcId="{C1E84AB9-DEEA-B448-997F-56E3339E6E9E}" destId="{E19CA05D-5282-1F4C-91DC-55B47E5CD43E}" srcOrd="13" destOrd="0" presId="urn:microsoft.com/office/officeart/2018/layout/CircleProcess"/>
    <dgm:cxn modelId="{3691915A-42AE-A94C-8FBB-5D4B4D6C71F9}" type="presParOf" srcId="{E19CA05D-5282-1F4C-91DC-55B47E5CD43E}" destId="{ECFB98AB-9DC8-AD43-B789-40B444AF494F}" srcOrd="0" destOrd="0" presId="urn:microsoft.com/office/officeart/2018/layout/CircleProcess"/>
    <dgm:cxn modelId="{DF6E99E3-2109-394F-B5E6-C42D22E02280}" type="presParOf" srcId="{C1E84AB9-DEEA-B448-997F-56E3339E6E9E}" destId="{B89FAEEA-B99C-144C-B198-F7AEDDAEC26E}" srcOrd="14" destOrd="0" presId="urn:microsoft.com/office/officeart/2018/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31B83-7D10-5D43-A379-D9D44DDAB325}">
      <dsp:nvSpPr>
        <dsp:cNvPr id="0" name=""/>
        <dsp:cNvSpPr/>
      </dsp:nvSpPr>
      <dsp:spPr>
        <a:xfrm>
          <a:off x="0" y="2630944"/>
          <a:ext cx="5464315"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CA6927-75B4-7946-AA6F-9088B3EEE63E}">
      <dsp:nvSpPr>
        <dsp:cNvPr id="0" name=""/>
        <dsp:cNvSpPr/>
      </dsp:nvSpPr>
      <dsp:spPr>
        <a:xfrm>
          <a:off x="131778" y="1631185"/>
          <a:ext cx="1922969" cy="631426"/>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1973</a:t>
          </a:r>
        </a:p>
      </dsp:txBody>
      <dsp:txXfrm>
        <a:off x="131778" y="1631185"/>
        <a:ext cx="1922969" cy="631426"/>
      </dsp:txXfrm>
    </dsp:sp>
    <dsp:sp modelId="{F242F72D-21DA-FE4A-956E-3771D97DAF22}">
      <dsp:nvSpPr>
        <dsp:cNvPr id="0" name=""/>
        <dsp:cNvSpPr/>
      </dsp:nvSpPr>
      <dsp:spPr>
        <a:xfrm>
          <a:off x="131778" y="676942"/>
          <a:ext cx="1922969" cy="95424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Section 504 of the Rehabilitation Act of 1973</a:t>
          </a:r>
        </a:p>
      </dsp:txBody>
      <dsp:txXfrm>
        <a:off x="131778" y="676942"/>
        <a:ext cx="1922969" cy="954243"/>
      </dsp:txXfrm>
    </dsp:sp>
    <dsp:sp modelId="{70FD824F-FB0B-A34F-B75C-DAEF58880409}">
      <dsp:nvSpPr>
        <dsp:cNvPr id="0" name=""/>
        <dsp:cNvSpPr/>
      </dsp:nvSpPr>
      <dsp:spPr>
        <a:xfrm>
          <a:off x="1093263" y="2262612"/>
          <a:ext cx="0" cy="368332"/>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F9388C6-90C4-A943-9649-71001D8F4584}">
      <dsp:nvSpPr>
        <dsp:cNvPr id="0" name=""/>
        <dsp:cNvSpPr/>
      </dsp:nvSpPr>
      <dsp:spPr>
        <a:xfrm>
          <a:off x="1224374" y="2999276"/>
          <a:ext cx="1922969" cy="631426"/>
        </a:xfrm>
        <a:prstGeom prst="rect">
          <a:avLst/>
        </a:prstGeom>
        <a:solidFill>
          <a:schemeClr val="accent2">
            <a:hueOff val="-1978932"/>
            <a:satOff val="0"/>
            <a:lumOff val="-8039"/>
            <a:alphaOff val="0"/>
          </a:schemeClr>
        </a:solidFill>
        <a:ln w="12700" cap="flat" cmpd="sng" algn="ctr">
          <a:solidFill>
            <a:schemeClr val="accent2">
              <a:hueOff val="-1978932"/>
              <a:satOff val="0"/>
              <a:lumOff val="-8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1990</a:t>
          </a:r>
        </a:p>
      </dsp:txBody>
      <dsp:txXfrm>
        <a:off x="1224374" y="2999276"/>
        <a:ext cx="1922969" cy="631426"/>
      </dsp:txXfrm>
    </dsp:sp>
    <dsp:sp modelId="{EC85FD03-AEF7-BE47-ABDD-5D6EBE37BAC3}">
      <dsp:nvSpPr>
        <dsp:cNvPr id="0" name=""/>
        <dsp:cNvSpPr/>
      </dsp:nvSpPr>
      <dsp:spPr>
        <a:xfrm>
          <a:off x="1224374" y="3630703"/>
          <a:ext cx="1922969" cy="954243"/>
        </a:xfrm>
        <a:prstGeom prst="rect">
          <a:avLst/>
        </a:prstGeom>
        <a:solidFill>
          <a:schemeClr val="accent2">
            <a:tint val="40000"/>
            <a:alpha val="90000"/>
            <a:hueOff val="-2157369"/>
            <a:satOff val="-16522"/>
            <a:lumOff val="-1399"/>
            <a:alphaOff val="0"/>
          </a:schemeClr>
        </a:solidFill>
        <a:ln w="12700" cap="flat" cmpd="sng" algn="ctr">
          <a:solidFill>
            <a:schemeClr val="accent2">
              <a:tint val="40000"/>
              <a:alpha val="90000"/>
              <a:hueOff val="-2157369"/>
              <a:satOff val="-16522"/>
              <a:lumOff val="-13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The Americans with Disabilities Act (ADA) of 1990</a:t>
          </a:r>
        </a:p>
      </dsp:txBody>
      <dsp:txXfrm>
        <a:off x="1224374" y="3630703"/>
        <a:ext cx="1922969" cy="954243"/>
      </dsp:txXfrm>
    </dsp:sp>
    <dsp:sp modelId="{0F888F8E-CA96-7849-827E-94165259AF6C}">
      <dsp:nvSpPr>
        <dsp:cNvPr id="0" name=""/>
        <dsp:cNvSpPr/>
      </dsp:nvSpPr>
      <dsp:spPr>
        <a:xfrm>
          <a:off x="2185859" y="2630944"/>
          <a:ext cx="0" cy="368332"/>
        </a:xfrm>
        <a:prstGeom prst="line">
          <a:avLst/>
        </a:prstGeom>
        <a:noFill/>
        <a:ln w="6350" cap="flat" cmpd="sng" algn="ctr">
          <a:solidFill>
            <a:schemeClr val="accent2">
              <a:hueOff val="-1978932"/>
              <a:satOff val="0"/>
              <a:lumOff val="-8039"/>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4FB488-5866-394F-8079-9EAE1A99DDDA}">
      <dsp:nvSpPr>
        <dsp:cNvPr id="0" name=""/>
        <dsp:cNvSpPr/>
      </dsp:nvSpPr>
      <dsp:spPr>
        <a:xfrm rot="2700000">
          <a:off x="1052335" y="2590016"/>
          <a:ext cx="81855" cy="81855"/>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040BA3-F31B-484A-B020-55DEB1D3239E}">
      <dsp:nvSpPr>
        <dsp:cNvPr id="0" name=""/>
        <dsp:cNvSpPr/>
      </dsp:nvSpPr>
      <dsp:spPr>
        <a:xfrm rot="2700000">
          <a:off x="2144931" y="2590016"/>
          <a:ext cx="81855" cy="81855"/>
        </a:xfrm>
        <a:prstGeom prst="rect">
          <a:avLst/>
        </a:prstGeom>
        <a:solidFill>
          <a:schemeClr val="accent2">
            <a:hueOff val="-1978932"/>
            <a:satOff val="0"/>
            <a:lumOff val="-803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374915-9A6D-0F43-ADB1-7B9A5FDB407E}">
      <dsp:nvSpPr>
        <dsp:cNvPr id="0" name=""/>
        <dsp:cNvSpPr/>
      </dsp:nvSpPr>
      <dsp:spPr>
        <a:xfrm>
          <a:off x="2316970" y="1631185"/>
          <a:ext cx="1922969" cy="631426"/>
        </a:xfrm>
        <a:prstGeom prst="rect">
          <a:avLst/>
        </a:prstGeom>
        <a:solidFill>
          <a:schemeClr val="accent2">
            <a:hueOff val="-3957863"/>
            <a:satOff val="0"/>
            <a:lumOff val="-16079"/>
            <a:alphaOff val="0"/>
          </a:schemeClr>
        </a:solidFill>
        <a:ln w="12700" cap="flat" cmpd="sng" algn="ctr">
          <a:solidFill>
            <a:schemeClr val="accent2">
              <a:hueOff val="-3957863"/>
              <a:satOff val="0"/>
              <a:lumOff val="-160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dirty="0"/>
            <a:t>1975, 1990, 2004</a:t>
          </a:r>
        </a:p>
      </dsp:txBody>
      <dsp:txXfrm>
        <a:off x="2316970" y="1631185"/>
        <a:ext cx="1922969" cy="631426"/>
      </dsp:txXfrm>
    </dsp:sp>
    <dsp:sp modelId="{7C06123D-F629-2340-8C2C-4B598E3EBD5F}">
      <dsp:nvSpPr>
        <dsp:cNvPr id="0" name=""/>
        <dsp:cNvSpPr/>
      </dsp:nvSpPr>
      <dsp:spPr>
        <a:xfrm>
          <a:off x="2316970" y="239580"/>
          <a:ext cx="1922969" cy="1391605"/>
        </a:xfrm>
        <a:prstGeom prst="rect">
          <a:avLst/>
        </a:prstGeom>
        <a:solidFill>
          <a:schemeClr val="accent2">
            <a:tint val="40000"/>
            <a:alpha val="90000"/>
            <a:hueOff val="-4314738"/>
            <a:satOff val="-33045"/>
            <a:lumOff val="-2799"/>
            <a:alphaOff val="0"/>
          </a:schemeClr>
        </a:solidFill>
        <a:ln w="12700" cap="flat" cmpd="sng" algn="ctr">
          <a:solidFill>
            <a:schemeClr val="accent2">
              <a:tint val="40000"/>
              <a:alpha val="90000"/>
              <a:hueOff val="-4314738"/>
              <a:satOff val="-33045"/>
              <a:lumOff val="-27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Individuals with Disabilities Education Act (IDEA) (as reauthorized)</a:t>
          </a:r>
        </a:p>
      </dsp:txBody>
      <dsp:txXfrm>
        <a:off x="2316970" y="239580"/>
        <a:ext cx="1922969" cy="1391605"/>
      </dsp:txXfrm>
    </dsp:sp>
    <dsp:sp modelId="{6FC2DE48-B37C-6346-BA0A-547B50F807DB}">
      <dsp:nvSpPr>
        <dsp:cNvPr id="0" name=""/>
        <dsp:cNvSpPr/>
      </dsp:nvSpPr>
      <dsp:spPr>
        <a:xfrm>
          <a:off x="3278455" y="2262612"/>
          <a:ext cx="0" cy="368332"/>
        </a:xfrm>
        <a:prstGeom prst="line">
          <a:avLst/>
        </a:prstGeom>
        <a:noFill/>
        <a:ln w="6350" cap="flat" cmpd="sng" algn="ctr">
          <a:solidFill>
            <a:schemeClr val="accent2">
              <a:hueOff val="-3957863"/>
              <a:satOff val="0"/>
              <a:lumOff val="-16079"/>
              <a:alphaOff val="0"/>
            </a:schemeClr>
          </a:solidFill>
          <a:prstDash val="solid"/>
          <a:miter lim="800000"/>
        </a:ln>
        <a:effectLst/>
      </dsp:spPr>
      <dsp:style>
        <a:lnRef idx="1">
          <a:scrgbClr r="0" g="0" b="0"/>
        </a:lnRef>
        <a:fillRef idx="0">
          <a:scrgbClr r="0" g="0" b="0"/>
        </a:fillRef>
        <a:effectRef idx="0">
          <a:scrgbClr r="0" g="0" b="0"/>
        </a:effectRef>
        <a:fontRef idx="minor"/>
      </dsp:style>
    </dsp:sp>
    <dsp:sp modelId="{610770BE-6698-084B-B8A2-D1907A6C039B}">
      <dsp:nvSpPr>
        <dsp:cNvPr id="0" name=""/>
        <dsp:cNvSpPr/>
      </dsp:nvSpPr>
      <dsp:spPr>
        <a:xfrm>
          <a:off x="3409567" y="2999276"/>
          <a:ext cx="1922969" cy="631426"/>
        </a:xfrm>
        <a:prstGeom prst="rect">
          <a:avLst/>
        </a:prstGeom>
        <a:solidFill>
          <a:schemeClr val="accent2">
            <a:hueOff val="-5936795"/>
            <a:satOff val="0"/>
            <a:lumOff val="-24118"/>
            <a:alphaOff val="0"/>
          </a:schemeClr>
        </a:solidFill>
        <a:ln w="12700" cap="flat" cmpd="sng" algn="ctr">
          <a:solidFill>
            <a:schemeClr val="accent2">
              <a:hueOff val="-5936795"/>
              <a:satOff val="0"/>
              <a:lumOff val="-24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800100">
            <a:lnSpc>
              <a:spcPct val="90000"/>
            </a:lnSpc>
            <a:spcBef>
              <a:spcPct val="0"/>
            </a:spcBef>
            <a:spcAft>
              <a:spcPct val="35000"/>
            </a:spcAft>
            <a:buNone/>
            <a:defRPr b="1"/>
          </a:pPr>
          <a:r>
            <a:rPr lang="en-US" sz="1800" kern="1200"/>
            <a:t>2008</a:t>
          </a:r>
        </a:p>
      </dsp:txBody>
      <dsp:txXfrm>
        <a:off x="3409567" y="2999276"/>
        <a:ext cx="1922969" cy="631426"/>
      </dsp:txXfrm>
    </dsp:sp>
    <dsp:sp modelId="{73178171-571F-3743-9C57-2AD75F45D283}">
      <dsp:nvSpPr>
        <dsp:cNvPr id="0" name=""/>
        <dsp:cNvSpPr/>
      </dsp:nvSpPr>
      <dsp:spPr>
        <a:xfrm>
          <a:off x="3409567" y="3630703"/>
          <a:ext cx="1922969" cy="954243"/>
        </a:xfrm>
        <a:prstGeom prst="rect">
          <a:avLst/>
        </a:prstGeom>
        <a:solidFill>
          <a:schemeClr val="accent2">
            <a:tint val="40000"/>
            <a:alpha val="90000"/>
            <a:hueOff val="-6472107"/>
            <a:satOff val="-49567"/>
            <a:lumOff val="-4198"/>
            <a:alphaOff val="0"/>
          </a:schemeClr>
        </a:solidFill>
        <a:ln w="12700" cap="flat" cmpd="sng" algn="ctr">
          <a:solidFill>
            <a:schemeClr val="accent2">
              <a:tint val="40000"/>
              <a:alpha val="90000"/>
              <a:hueOff val="-6472107"/>
              <a:satOff val="-49567"/>
              <a:lumOff val="-4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Amendments to the ADA (ADAA) in 2008</a:t>
          </a:r>
        </a:p>
      </dsp:txBody>
      <dsp:txXfrm>
        <a:off x="3409567" y="3630703"/>
        <a:ext cx="1922969" cy="954243"/>
      </dsp:txXfrm>
    </dsp:sp>
    <dsp:sp modelId="{A522A06F-01D8-F240-8EBF-6FF3F104A770}">
      <dsp:nvSpPr>
        <dsp:cNvPr id="0" name=""/>
        <dsp:cNvSpPr/>
      </dsp:nvSpPr>
      <dsp:spPr>
        <a:xfrm>
          <a:off x="4371051" y="2630944"/>
          <a:ext cx="0" cy="368332"/>
        </a:xfrm>
        <a:prstGeom prst="line">
          <a:avLst/>
        </a:prstGeom>
        <a:noFill/>
        <a:ln w="6350" cap="flat" cmpd="sng" algn="ctr">
          <a:solidFill>
            <a:schemeClr val="accent2">
              <a:hueOff val="-5936795"/>
              <a:satOff val="0"/>
              <a:lumOff val="-24118"/>
              <a:alphaOff val="0"/>
            </a:schemeClr>
          </a:solidFill>
          <a:prstDash val="solid"/>
          <a:miter lim="800000"/>
        </a:ln>
        <a:effectLst/>
      </dsp:spPr>
      <dsp:style>
        <a:lnRef idx="1">
          <a:scrgbClr r="0" g="0" b="0"/>
        </a:lnRef>
        <a:fillRef idx="0">
          <a:scrgbClr r="0" g="0" b="0"/>
        </a:fillRef>
        <a:effectRef idx="0">
          <a:scrgbClr r="0" g="0" b="0"/>
        </a:effectRef>
        <a:fontRef idx="minor"/>
      </dsp:style>
    </dsp:sp>
    <dsp:sp modelId="{33DAF377-12C2-CD49-AEF0-0C0270C7EF67}">
      <dsp:nvSpPr>
        <dsp:cNvPr id="0" name=""/>
        <dsp:cNvSpPr/>
      </dsp:nvSpPr>
      <dsp:spPr>
        <a:xfrm rot="2700000">
          <a:off x="3237527" y="2590016"/>
          <a:ext cx="81855" cy="81855"/>
        </a:xfrm>
        <a:prstGeom prst="rect">
          <a:avLst/>
        </a:prstGeom>
        <a:solidFill>
          <a:schemeClr val="accent2">
            <a:hueOff val="-3957863"/>
            <a:satOff val="0"/>
            <a:lumOff val="-1607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EDABB-3402-3B49-8DB7-6E2DCCB456F6}">
      <dsp:nvSpPr>
        <dsp:cNvPr id="0" name=""/>
        <dsp:cNvSpPr/>
      </dsp:nvSpPr>
      <dsp:spPr>
        <a:xfrm rot="2700000">
          <a:off x="4330123" y="2590016"/>
          <a:ext cx="81855" cy="81855"/>
        </a:xfrm>
        <a:prstGeom prst="rect">
          <a:avLst/>
        </a:prstGeom>
        <a:solidFill>
          <a:schemeClr val="accent2">
            <a:hueOff val="-5936795"/>
            <a:satOff val="0"/>
            <a:lumOff val="-2411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6E6B5-E330-D143-858E-B03DED89BF2F}">
      <dsp:nvSpPr>
        <dsp:cNvPr id="0" name=""/>
        <dsp:cNvSpPr/>
      </dsp:nvSpPr>
      <dsp:spPr>
        <a:xfrm>
          <a:off x="0" y="2114081"/>
          <a:ext cx="5686425"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1BC18A-5EBF-464E-B699-8F92486B29DE}">
      <dsp:nvSpPr>
        <dsp:cNvPr id="0" name=""/>
        <dsp:cNvSpPr/>
      </dsp:nvSpPr>
      <dsp:spPr>
        <a:xfrm>
          <a:off x="284321" y="1759841"/>
          <a:ext cx="3980497"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53" tIns="0" rIns="150453" bIns="0" numCol="1" spcCol="1270" anchor="ctr" anchorCtr="0">
          <a:noAutofit/>
        </a:bodyPr>
        <a:lstStyle/>
        <a:p>
          <a:pPr marL="0" lvl="0" indent="0" algn="l" defTabSz="1066800">
            <a:lnSpc>
              <a:spcPct val="90000"/>
            </a:lnSpc>
            <a:spcBef>
              <a:spcPct val="0"/>
            </a:spcBef>
            <a:spcAft>
              <a:spcPct val="35000"/>
            </a:spcAft>
            <a:buNone/>
          </a:pPr>
          <a:r>
            <a:rPr lang="en-US" sz="2400" kern="1200"/>
            <a:t>What it looked like in 1991</a:t>
          </a:r>
        </a:p>
      </dsp:txBody>
      <dsp:txXfrm>
        <a:off x="318906" y="1794426"/>
        <a:ext cx="3911327" cy="639310"/>
      </dsp:txXfrm>
    </dsp:sp>
    <dsp:sp modelId="{6850C0D3-81D9-3442-8A9B-EC55B3BB4118}">
      <dsp:nvSpPr>
        <dsp:cNvPr id="0" name=""/>
        <dsp:cNvSpPr/>
      </dsp:nvSpPr>
      <dsp:spPr>
        <a:xfrm>
          <a:off x="0" y="3202721"/>
          <a:ext cx="5686425" cy="604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DB0CE9-C363-F841-8D66-E585F5A3D735}">
      <dsp:nvSpPr>
        <dsp:cNvPr id="0" name=""/>
        <dsp:cNvSpPr/>
      </dsp:nvSpPr>
      <dsp:spPr>
        <a:xfrm>
          <a:off x="284321" y="2848481"/>
          <a:ext cx="3980497" cy="70848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453" tIns="0" rIns="150453" bIns="0" numCol="1" spcCol="1270" anchor="ctr" anchorCtr="0">
          <a:noAutofit/>
        </a:bodyPr>
        <a:lstStyle/>
        <a:p>
          <a:pPr marL="0" lvl="0" indent="0" algn="l" defTabSz="1066800">
            <a:lnSpc>
              <a:spcPct val="90000"/>
            </a:lnSpc>
            <a:spcBef>
              <a:spcPct val="0"/>
            </a:spcBef>
            <a:spcAft>
              <a:spcPct val="35000"/>
            </a:spcAft>
            <a:buNone/>
          </a:pPr>
          <a:r>
            <a:rPr lang="en-US" sz="2400" kern="1200"/>
            <a:t>What it is like today….</a:t>
          </a:r>
        </a:p>
      </dsp:txBody>
      <dsp:txXfrm>
        <a:off x="318906" y="2883066"/>
        <a:ext cx="3911327"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D14A1-09E7-FD4C-82BF-361D0AC02406}">
      <dsp:nvSpPr>
        <dsp:cNvPr id="0" name=""/>
        <dsp:cNvSpPr/>
      </dsp:nvSpPr>
      <dsp:spPr>
        <a:xfrm>
          <a:off x="0" y="2718"/>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9E036E-35DD-0241-837F-0ACE7E2221B2}">
      <dsp:nvSpPr>
        <dsp:cNvPr id="0" name=""/>
        <dsp:cNvSpPr/>
      </dsp:nvSpPr>
      <dsp:spPr>
        <a:xfrm>
          <a:off x="0" y="2718"/>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Academic Adjustments</a:t>
          </a:r>
        </a:p>
      </dsp:txBody>
      <dsp:txXfrm>
        <a:off x="0" y="2718"/>
        <a:ext cx="7458074" cy="505629"/>
      </dsp:txXfrm>
    </dsp:sp>
    <dsp:sp modelId="{131907BC-F15A-244E-B077-931E838B90DE}">
      <dsp:nvSpPr>
        <dsp:cNvPr id="0" name=""/>
        <dsp:cNvSpPr/>
      </dsp:nvSpPr>
      <dsp:spPr>
        <a:xfrm>
          <a:off x="0" y="508348"/>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3802AA-E7D2-2E49-A1C1-B8E6F0E8B8FF}">
      <dsp:nvSpPr>
        <dsp:cNvPr id="0" name=""/>
        <dsp:cNvSpPr/>
      </dsp:nvSpPr>
      <dsp:spPr>
        <a:xfrm>
          <a:off x="0" y="508348"/>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Accessible Transportation &amp; Parking Accommodations</a:t>
          </a:r>
        </a:p>
      </dsp:txBody>
      <dsp:txXfrm>
        <a:off x="0" y="508348"/>
        <a:ext cx="7458074" cy="505629"/>
      </dsp:txXfrm>
    </dsp:sp>
    <dsp:sp modelId="{B6617BC9-35CA-0F42-938F-828C49AAEDDD}">
      <dsp:nvSpPr>
        <dsp:cNvPr id="0" name=""/>
        <dsp:cNvSpPr/>
      </dsp:nvSpPr>
      <dsp:spPr>
        <a:xfrm>
          <a:off x="0" y="1013977"/>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D35634-3FB6-2844-8EF3-6916B8F444A4}">
      <dsp:nvSpPr>
        <dsp:cNvPr id="0" name=""/>
        <dsp:cNvSpPr/>
      </dsp:nvSpPr>
      <dsp:spPr>
        <a:xfrm>
          <a:off x="0" y="1013977"/>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Alternate Media</a:t>
          </a:r>
        </a:p>
      </dsp:txBody>
      <dsp:txXfrm>
        <a:off x="0" y="1013977"/>
        <a:ext cx="7458074" cy="505629"/>
      </dsp:txXfrm>
    </dsp:sp>
    <dsp:sp modelId="{C1ACADC6-05EE-DF49-8EB8-3F2846EC6F70}">
      <dsp:nvSpPr>
        <dsp:cNvPr id="0" name=""/>
        <dsp:cNvSpPr/>
      </dsp:nvSpPr>
      <dsp:spPr>
        <a:xfrm>
          <a:off x="0" y="1519607"/>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7E26E-C7BA-2141-99FD-2A0A7CEE4235}">
      <dsp:nvSpPr>
        <dsp:cNvPr id="0" name=""/>
        <dsp:cNvSpPr/>
      </dsp:nvSpPr>
      <dsp:spPr>
        <a:xfrm>
          <a:off x="0" y="1519607"/>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Assistive Technology</a:t>
          </a:r>
        </a:p>
      </dsp:txBody>
      <dsp:txXfrm>
        <a:off x="0" y="1519607"/>
        <a:ext cx="7458074" cy="505629"/>
      </dsp:txXfrm>
    </dsp:sp>
    <dsp:sp modelId="{4B936317-F8BB-4048-AE7C-C2A3AEFE69B7}">
      <dsp:nvSpPr>
        <dsp:cNvPr id="0" name=""/>
        <dsp:cNvSpPr/>
      </dsp:nvSpPr>
      <dsp:spPr>
        <a:xfrm>
          <a:off x="0" y="2025237"/>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98BFF-C796-E34F-8A26-838E91EDACB2}">
      <dsp:nvSpPr>
        <dsp:cNvPr id="0" name=""/>
        <dsp:cNvSpPr/>
      </dsp:nvSpPr>
      <dsp:spPr>
        <a:xfrm>
          <a:off x="0" y="2025237"/>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Assistive Communication</a:t>
          </a:r>
        </a:p>
      </dsp:txBody>
      <dsp:txXfrm>
        <a:off x="0" y="2025237"/>
        <a:ext cx="7458074" cy="505629"/>
      </dsp:txXfrm>
    </dsp:sp>
    <dsp:sp modelId="{A777CC64-4D57-5549-BB4B-C4767BA1607A}">
      <dsp:nvSpPr>
        <dsp:cNvPr id="0" name=""/>
        <dsp:cNvSpPr/>
      </dsp:nvSpPr>
      <dsp:spPr>
        <a:xfrm>
          <a:off x="0" y="2530866"/>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AFA948-B265-3744-84F2-916D9869CADB}">
      <dsp:nvSpPr>
        <dsp:cNvPr id="0" name=""/>
        <dsp:cNvSpPr/>
      </dsp:nvSpPr>
      <dsp:spPr>
        <a:xfrm>
          <a:off x="0" y="2530866"/>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Dining Accommodations</a:t>
          </a:r>
        </a:p>
      </dsp:txBody>
      <dsp:txXfrm>
        <a:off x="0" y="2530866"/>
        <a:ext cx="7458074" cy="505629"/>
      </dsp:txXfrm>
    </dsp:sp>
    <dsp:sp modelId="{1DFE1526-ADC1-EF45-95F2-D3532AF28132}">
      <dsp:nvSpPr>
        <dsp:cNvPr id="0" name=""/>
        <dsp:cNvSpPr/>
      </dsp:nvSpPr>
      <dsp:spPr>
        <a:xfrm>
          <a:off x="0" y="3036496"/>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860871-1A30-5B4E-A046-93A4B2944896}">
      <dsp:nvSpPr>
        <dsp:cNvPr id="0" name=""/>
        <dsp:cNvSpPr/>
      </dsp:nvSpPr>
      <dsp:spPr>
        <a:xfrm>
          <a:off x="0" y="3036496"/>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Reduced Course load</a:t>
          </a:r>
        </a:p>
      </dsp:txBody>
      <dsp:txXfrm>
        <a:off x="0" y="3036496"/>
        <a:ext cx="7458074" cy="505629"/>
      </dsp:txXfrm>
    </dsp:sp>
    <dsp:sp modelId="{768514FD-0670-EC4D-BA07-11123A7F9CAD}">
      <dsp:nvSpPr>
        <dsp:cNvPr id="0" name=""/>
        <dsp:cNvSpPr/>
      </dsp:nvSpPr>
      <dsp:spPr>
        <a:xfrm>
          <a:off x="0" y="3542125"/>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D30847-32DD-9544-9276-82336FE00792}">
      <dsp:nvSpPr>
        <dsp:cNvPr id="0" name=""/>
        <dsp:cNvSpPr/>
      </dsp:nvSpPr>
      <dsp:spPr>
        <a:xfrm>
          <a:off x="0" y="3542125"/>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Residential Accommodations</a:t>
          </a:r>
        </a:p>
      </dsp:txBody>
      <dsp:txXfrm>
        <a:off x="0" y="3542125"/>
        <a:ext cx="7458074" cy="505629"/>
      </dsp:txXfrm>
    </dsp:sp>
    <dsp:sp modelId="{9310A371-25B9-C840-87A2-7C72F1E71B3D}">
      <dsp:nvSpPr>
        <dsp:cNvPr id="0" name=""/>
        <dsp:cNvSpPr/>
      </dsp:nvSpPr>
      <dsp:spPr>
        <a:xfrm>
          <a:off x="0" y="4047755"/>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ED80C9-EC74-4F45-AA8F-CE02D2DB93B2}">
      <dsp:nvSpPr>
        <dsp:cNvPr id="0" name=""/>
        <dsp:cNvSpPr/>
      </dsp:nvSpPr>
      <dsp:spPr>
        <a:xfrm>
          <a:off x="0" y="4047755"/>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Service &amp; Emotional Support Animals (ESA’s)</a:t>
          </a:r>
        </a:p>
      </dsp:txBody>
      <dsp:txXfrm>
        <a:off x="0" y="4047755"/>
        <a:ext cx="7458074" cy="505629"/>
      </dsp:txXfrm>
    </dsp:sp>
    <dsp:sp modelId="{8C404C53-2C12-6945-9C61-1156A99CF032}">
      <dsp:nvSpPr>
        <dsp:cNvPr id="0" name=""/>
        <dsp:cNvSpPr/>
      </dsp:nvSpPr>
      <dsp:spPr>
        <a:xfrm>
          <a:off x="0" y="4553385"/>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01FD25-56D9-6B48-8325-E038BA89FCE9}">
      <dsp:nvSpPr>
        <dsp:cNvPr id="0" name=""/>
        <dsp:cNvSpPr/>
      </dsp:nvSpPr>
      <dsp:spPr>
        <a:xfrm>
          <a:off x="0" y="4553385"/>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Technology-based Notetaking </a:t>
          </a:r>
        </a:p>
      </dsp:txBody>
      <dsp:txXfrm>
        <a:off x="0" y="4553385"/>
        <a:ext cx="7458074" cy="505629"/>
      </dsp:txXfrm>
    </dsp:sp>
    <dsp:sp modelId="{A0533463-3635-3D46-9039-EF6B55546A6E}">
      <dsp:nvSpPr>
        <dsp:cNvPr id="0" name=""/>
        <dsp:cNvSpPr/>
      </dsp:nvSpPr>
      <dsp:spPr>
        <a:xfrm>
          <a:off x="0" y="5059014"/>
          <a:ext cx="745807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739F4-F369-9147-A955-23907E245345}">
      <dsp:nvSpPr>
        <dsp:cNvPr id="0" name=""/>
        <dsp:cNvSpPr/>
      </dsp:nvSpPr>
      <dsp:spPr>
        <a:xfrm>
          <a:off x="0" y="5059014"/>
          <a:ext cx="7458074" cy="5056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Testing Accommodations</a:t>
          </a:r>
        </a:p>
      </dsp:txBody>
      <dsp:txXfrm>
        <a:off x="0" y="5059014"/>
        <a:ext cx="7458074" cy="505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463C0-60ED-1145-8E51-E3F6F664E874}">
      <dsp:nvSpPr>
        <dsp:cNvPr id="0" name=""/>
        <dsp:cNvSpPr/>
      </dsp:nvSpPr>
      <dsp:spPr>
        <a:xfrm>
          <a:off x="0" y="0"/>
          <a:ext cx="5808198" cy="251322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Consider when to “compliment” a person with a disability </a:t>
          </a:r>
        </a:p>
      </dsp:txBody>
      <dsp:txXfrm>
        <a:off x="73610" y="73610"/>
        <a:ext cx="3210583" cy="2366005"/>
      </dsp:txXfrm>
    </dsp:sp>
    <dsp:sp modelId="{CC324AC5-E6A9-C348-87D6-406694335B5C}">
      <dsp:nvSpPr>
        <dsp:cNvPr id="0" name=""/>
        <dsp:cNvSpPr/>
      </dsp:nvSpPr>
      <dsp:spPr>
        <a:xfrm>
          <a:off x="1024976" y="3071720"/>
          <a:ext cx="5808198" cy="25132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Prefer subtle practices and reasonable accommodations that “complement” differences</a:t>
          </a:r>
        </a:p>
      </dsp:txBody>
      <dsp:txXfrm>
        <a:off x="1098586" y="3145330"/>
        <a:ext cx="3002405" cy="2366005"/>
      </dsp:txXfrm>
    </dsp:sp>
    <dsp:sp modelId="{B754BBE9-F6F1-AE45-93D4-12CE2C14A596}">
      <dsp:nvSpPr>
        <dsp:cNvPr id="0" name=""/>
        <dsp:cNvSpPr/>
      </dsp:nvSpPr>
      <dsp:spPr>
        <a:xfrm>
          <a:off x="4174602" y="1975674"/>
          <a:ext cx="1633596" cy="163359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542161" y="1975674"/>
        <a:ext cx="898478" cy="12292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7988F-05EC-AF45-AE25-17806665BA07}">
      <dsp:nvSpPr>
        <dsp:cNvPr id="0" name=""/>
        <dsp:cNvSpPr/>
      </dsp:nvSpPr>
      <dsp:spPr>
        <a:xfrm>
          <a:off x="0" y="192393"/>
          <a:ext cx="2955280" cy="1876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632EC5-7BD0-8543-B2EA-7A3FD324C429}">
      <dsp:nvSpPr>
        <dsp:cNvPr id="0" name=""/>
        <dsp:cNvSpPr/>
      </dsp:nvSpPr>
      <dsp:spPr>
        <a:xfrm>
          <a:off x="328364" y="504340"/>
          <a:ext cx="2955280" cy="18766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Simmeborn, et al. (2013) note how open-ended questionnaires can provide insight into understanding students with disabilities</a:t>
          </a:r>
        </a:p>
      </dsp:txBody>
      <dsp:txXfrm>
        <a:off x="383328" y="559304"/>
        <a:ext cx="2845352" cy="1766674"/>
      </dsp:txXfrm>
    </dsp:sp>
    <dsp:sp modelId="{97E0072A-4D54-2B48-8245-A806AEC45F99}">
      <dsp:nvSpPr>
        <dsp:cNvPr id="0" name=""/>
        <dsp:cNvSpPr/>
      </dsp:nvSpPr>
      <dsp:spPr>
        <a:xfrm>
          <a:off x="3612009" y="192393"/>
          <a:ext cx="2955280" cy="1876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6EAC06-9D3A-1447-B0FB-057F94CAC740}">
      <dsp:nvSpPr>
        <dsp:cNvPr id="0" name=""/>
        <dsp:cNvSpPr/>
      </dsp:nvSpPr>
      <dsp:spPr>
        <a:xfrm>
          <a:off x="3940373" y="504340"/>
          <a:ext cx="2955280" cy="18766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 recommend distributing a general survey to be completed on a voluntary basis right at the beginning of the semester</a:t>
          </a:r>
        </a:p>
      </dsp:txBody>
      <dsp:txXfrm>
        <a:off x="3995337" y="559304"/>
        <a:ext cx="2845352" cy="1766674"/>
      </dsp:txXfrm>
    </dsp:sp>
    <dsp:sp modelId="{FABA245D-2D45-4248-819C-1B40A583E333}">
      <dsp:nvSpPr>
        <dsp:cNvPr id="0" name=""/>
        <dsp:cNvSpPr/>
      </dsp:nvSpPr>
      <dsp:spPr>
        <a:xfrm>
          <a:off x="7224018" y="192393"/>
          <a:ext cx="2955280" cy="187660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1A67AE-95BD-AA4C-AFB9-D841A888FA73}">
      <dsp:nvSpPr>
        <dsp:cNvPr id="0" name=""/>
        <dsp:cNvSpPr/>
      </dsp:nvSpPr>
      <dsp:spPr>
        <a:xfrm>
          <a:off x="7552382" y="504340"/>
          <a:ext cx="2955280" cy="187660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Questions may include:  </a:t>
          </a:r>
        </a:p>
      </dsp:txBody>
      <dsp:txXfrm>
        <a:off x="7607346" y="559304"/>
        <a:ext cx="2845352" cy="17666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785F9-44E4-0A41-854E-AA2DDEDB023F}">
      <dsp:nvSpPr>
        <dsp:cNvPr id="0" name=""/>
        <dsp:cNvSpPr/>
      </dsp:nvSpPr>
      <dsp:spPr>
        <a:xfrm>
          <a:off x="0" y="0"/>
          <a:ext cx="6339362" cy="167020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Complete these outside of class via LMS</a:t>
          </a:r>
        </a:p>
      </dsp:txBody>
      <dsp:txXfrm>
        <a:off x="48919" y="48919"/>
        <a:ext cx="4537076" cy="1572370"/>
      </dsp:txXfrm>
    </dsp:sp>
    <dsp:sp modelId="{6C347FE5-55A5-B043-8CC2-8B449F3B0151}">
      <dsp:nvSpPr>
        <dsp:cNvPr id="0" name=""/>
        <dsp:cNvSpPr/>
      </dsp:nvSpPr>
      <dsp:spPr>
        <a:xfrm>
          <a:off x="559355" y="1948577"/>
          <a:ext cx="6339362" cy="1670208"/>
        </a:xfrm>
        <a:prstGeom prst="roundRect">
          <a:avLst>
            <a:gd name="adj" fmla="val 10000"/>
          </a:avLst>
        </a:prstGeom>
        <a:solidFill>
          <a:schemeClr val="accent2">
            <a:hueOff val="-2968397"/>
            <a:satOff val="0"/>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Frame it as “homework” and not “quiz”</a:t>
          </a:r>
        </a:p>
      </dsp:txBody>
      <dsp:txXfrm>
        <a:off x="608274" y="1997496"/>
        <a:ext cx="4596533" cy="1572370"/>
      </dsp:txXfrm>
    </dsp:sp>
    <dsp:sp modelId="{FE3A27A6-59DB-E146-A910-2A38812EA1A4}">
      <dsp:nvSpPr>
        <dsp:cNvPr id="0" name=""/>
        <dsp:cNvSpPr/>
      </dsp:nvSpPr>
      <dsp:spPr>
        <a:xfrm>
          <a:off x="1118711" y="3897154"/>
          <a:ext cx="6339362" cy="1670208"/>
        </a:xfrm>
        <a:prstGeom prst="roundRect">
          <a:avLst>
            <a:gd name="adj" fmla="val 10000"/>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Ensures extra time is provided which may be difficult to guarantee in a 50-minute class meeting</a:t>
          </a:r>
        </a:p>
      </dsp:txBody>
      <dsp:txXfrm>
        <a:off x="1167630" y="3946073"/>
        <a:ext cx="4596533" cy="1572370"/>
      </dsp:txXfrm>
    </dsp:sp>
    <dsp:sp modelId="{E05D9C13-2145-B44E-BBDD-4BC244A95FE4}">
      <dsp:nvSpPr>
        <dsp:cNvPr id="0" name=""/>
        <dsp:cNvSpPr/>
      </dsp:nvSpPr>
      <dsp:spPr>
        <a:xfrm>
          <a:off x="5253727" y="1266575"/>
          <a:ext cx="1085635" cy="108563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497995" y="1266575"/>
        <a:ext cx="597099" cy="816940"/>
      </dsp:txXfrm>
    </dsp:sp>
    <dsp:sp modelId="{C3ED0233-EFDB-9B4D-8886-2919EC99D05A}">
      <dsp:nvSpPr>
        <dsp:cNvPr id="0" name=""/>
        <dsp:cNvSpPr/>
      </dsp:nvSpPr>
      <dsp:spPr>
        <a:xfrm>
          <a:off x="5813082" y="3204017"/>
          <a:ext cx="1085635" cy="1085635"/>
        </a:xfrm>
        <a:prstGeom prst="downArrow">
          <a:avLst>
            <a:gd name="adj1" fmla="val 55000"/>
            <a:gd name="adj2" fmla="val 45000"/>
          </a:avLst>
        </a:prstGeom>
        <a:solidFill>
          <a:schemeClr val="accent2">
            <a:tint val="40000"/>
            <a:alpha val="90000"/>
            <a:hueOff val="-6472107"/>
            <a:satOff val="-49567"/>
            <a:lumOff val="-4198"/>
            <a:alphaOff val="0"/>
          </a:schemeClr>
        </a:solidFill>
        <a:ln w="12700" cap="flat" cmpd="sng" algn="ctr">
          <a:solidFill>
            <a:schemeClr val="accent2">
              <a:tint val="40000"/>
              <a:alpha val="90000"/>
              <a:hueOff val="-6472107"/>
              <a:satOff val="-49567"/>
              <a:lumOff val="-41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57350" y="3204017"/>
        <a:ext cx="597099" cy="8169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65B15-4E68-E94C-935A-1E713EF62583}">
      <dsp:nvSpPr>
        <dsp:cNvPr id="0" name=""/>
        <dsp:cNvSpPr/>
      </dsp:nvSpPr>
      <dsp:spPr>
        <a:xfrm>
          <a:off x="0" y="75270"/>
          <a:ext cx="5464315" cy="25153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Allow students to select their preferences for projects (i.e. papers, group project, recorded presentations)</a:t>
          </a:r>
        </a:p>
      </dsp:txBody>
      <dsp:txXfrm>
        <a:off x="122789" y="198059"/>
        <a:ext cx="5218737" cy="2269775"/>
      </dsp:txXfrm>
    </dsp:sp>
    <dsp:sp modelId="{BE5CD47F-7E67-7F49-B72F-7171557EAB56}">
      <dsp:nvSpPr>
        <dsp:cNvPr id="0" name=""/>
        <dsp:cNvSpPr/>
      </dsp:nvSpPr>
      <dsp:spPr>
        <a:xfrm>
          <a:off x="0" y="2671264"/>
          <a:ext cx="5464315" cy="2515353"/>
        </a:xfrm>
        <a:prstGeom prst="roundRect">
          <a:avLst/>
        </a:prstGeom>
        <a:solidFill>
          <a:schemeClr val="accent2">
            <a:hueOff val="-5936795"/>
            <a:satOff val="0"/>
            <a:lumOff val="-241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Create different versions of exams to accommodate students’ preferences (i.e. multiple-choice; essays; mixed format)</a:t>
          </a:r>
        </a:p>
      </dsp:txBody>
      <dsp:txXfrm>
        <a:off x="122789" y="2794053"/>
        <a:ext cx="5218737" cy="226977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65D96-7762-7D4C-9964-E456B0DE70B3}">
      <dsp:nvSpPr>
        <dsp:cNvPr id="0" name=""/>
        <dsp:cNvSpPr/>
      </dsp:nvSpPr>
      <dsp:spPr>
        <a:xfrm>
          <a:off x="799" y="926834"/>
          <a:ext cx="2450452" cy="15927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Accommodate different learning styles</a:t>
          </a:r>
        </a:p>
      </dsp:txBody>
      <dsp:txXfrm>
        <a:off x="78553" y="1004588"/>
        <a:ext cx="2294944" cy="1437286"/>
      </dsp:txXfrm>
    </dsp:sp>
    <dsp:sp modelId="{2C1C5DEA-83AD-F346-BCF3-65E0DE53C7FF}">
      <dsp:nvSpPr>
        <dsp:cNvPr id="0" name=""/>
        <dsp:cNvSpPr/>
      </dsp:nvSpPr>
      <dsp:spPr>
        <a:xfrm>
          <a:off x="1226026" y="370364"/>
          <a:ext cx="2705734" cy="2705734"/>
        </a:xfrm>
        <a:custGeom>
          <a:avLst/>
          <a:gdLst/>
          <a:ahLst/>
          <a:cxnLst/>
          <a:rect l="0" t="0" r="0" b="0"/>
          <a:pathLst>
            <a:path>
              <a:moveTo>
                <a:pt x="272266" y="538894"/>
              </a:moveTo>
              <a:arcTo wR="1352867" hR="1352867" stAng="13019355" swAng="63612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87EAAFE-FD53-C742-9080-AC6F7A81DDAB}">
      <dsp:nvSpPr>
        <dsp:cNvPr id="0" name=""/>
        <dsp:cNvSpPr/>
      </dsp:nvSpPr>
      <dsp:spPr>
        <a:xfrm>
          <a:off x="2706534" y="926834"/>
          <a:ext cx="2450452" cy="15927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Creates a more “democratic” classroom</a:t>
          </a:r>
        </a:p>
      </dsp:txBody>
      <dsp:txXfrm>
        <a:off x="2784288" y="1004588"/>
        <a:ext cx="2294944" cy="1437286"/>
      </dsp:txXfrm>
    </dsp:sp>
    <dsp:sp modelId="{0B43DD1C-D8E1-A74D-87EF-D2DA850E66FE}">
      <dsp:nvSpPr>
        <dsp:cNvPr id="0" name=""/>
        <dsp:cNvSpPr/>
      </dsp:nvSpPr>
      <dsp:spPr>
        <a:xfrm>
          <a:off x="1226026" y="370364"/>
          <a:ext cx="2705734" cy="2705734"/>
        </a:xfrm>
        <a:custGeom>
          <a:avLst/>
          <a:gdLst/>
          <a:ahLst/>
          <a:cxnLst/>
          <a:rect l="0" t="0" r="0" b="0"/>
          <a:pathLst>
            <a:path>
              <a:moveTo>
                <a:pt x="2433468" y="2166840"/>
              </a:moveTo>
              <a:arcTo wR="1352867" hR="1352867" stAng="2219355" swAng="6361290"/>
            </a:path>
          </a:pathLst>
        </a:custGeom>
        <a:noFill/>
        <a:ln w="6350" cap="flat" cmpd="sng" algn="ctr">
          <a:solidFill>
            <a:schemeClr val="accent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D31DD-18A1-F841-B633-1ED023EA9F9A}">
      <dsp:nvSpPr>
        <dsp:cNvPr id="0" name=""/>
        <dsp:cNvSpPr/>
      </dsp:nvSpPr>
      <dsp:spPr>
        <a:xfrm>
          <a:off x="9625113" y="1745884"/>
          <a:ext cx="2194682" cy="219504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E6ED48-68FD-B844-B90E-E810A1078EF7}">
      <dsp:nvSpPr>
        <dsp:cNvPr id="0" name=""/>
        <dsp:cNvSpPr/>
      </dsp:nvSpPr>
      <dsp:spPr>
        <a:xfrm>
          <a:off x="9697529" y="1819065"/>
          <a:ext cx="2048681" cy="2048679"/>
        </a:xfrm>
        <a:prstGeom prst="ellipse">
          <a:avLst/>
        </a:prstGeom>
        <a:solidFill>
          <a:schemeClr val="accent5">
            <a:hueOff val="-108594"/>
            <a:satOff val="-11011"/>
            <a:lumOff val="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Foster a culture of embracing “disability”</a:t>
          </a:r>
        </a:p>
      </dsp:txBody>
      <dsp:txXfrm>
        <a:off x="9990699" y="2111788"/>
        <a:ext cx="1463510" cy="1463232"/>
      </dsp:txXfrm>
    </dsp:sp>
    <dsp:sp modelId="{315262C7-5496-244D-A5DB-C297CDD85B5D}">
      <dsp:nvSpPr>
        <dsp:cNvPr id="0" name=""/>
        <dsp:cNvSpPr/>
      </dsp:nvSpPr>
      <dsp:spPr>
        <a:xfrm rot="2700000">
          <a:off x="7355805" y="1745998"/>
          <a:ext cx="2194428" cy="2194428"/>
        </a:xfrm>
        <a:prstGeom prst="teardrop">
          <a:avLst>
            <a:gd name="adj" fmla="val 100000"/>
          </a:avLst>
        </a:prstGeom>
        <a:solidFill>
          <a:schemeClr val="accent5">
            <a:hueOff val="-217187"/>
            <a:satOff val="-22023"/>
            <a:lumOff val="3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E0F05-DE66-3E4F-9E8C-79D033750F68}">
      <dsp:nvSpPr>
        <dsp:cNvPr id="0" name=""/>
        <dsp:cNvSpPr/>
      </dsp:nvSpPr>
      <dsp:spPr>
        <a:xfrm>
          <a:off x="7430431" y="1819065"/>
          <a:ext cx="2048681" cy="2048679"/>
        </a:xfrm>
        <a:prstGeom prst="ellipse">
          <a:avLst/>
        </a:prstGeom>
        <a:solidFill>
          <a:schemeClr val="accent5">
            <a:hueOff val="-325781"/>
            <a:satOff val="-33034"/>
            <a:lumOff val="4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Ensuring ”accessibility” in graduate programs may employ different strategies</a:t>
          </a:r>
          <a:endParaRPr lang="en-US" sz="1300" kern="1200" dirty="0"/>
        </a:p>
      </dsp:txBody>
      <dsp:txXfrm>
        <a:off x="7722432" y="2111788"/>
        <a:ext cx="1463510" cy="1463232"/>
      </dsp:txXfrm>
    </dsp:sp>
    <dsp:sp modelId="{BADFCB97-0669-0E4F-B034-4ACF657BD695}">
      <dsp:nvSpPr>
        <dsp:cNvPr id="0" name=""/>
        <dsp:cNvSpPr/>
      </dsp:nvSpPr>
      <dsp:spPr>
        <a:xfrm rot="2700000">
          <a:off x="5088707" y="1745998"/>
          <a:ext cx="2194428" cy="2194428"/>
        </a:xfrm>
        <a:prstGeom prst="teardrop">
          <a:avLst>
            <a:gd name="adj" fmla="val 100000"/>
          </a:avLst>
        </a:prstGeom>
        <a:solidFill>
          <a:schemeClr val="accent5">
            <a:hueOff val="-434374"/>
            <a:satOff val="-44046"/>
            <a:lumOff val="6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865D7D-A352-C14A-BC2B-A75CDE811BE2}">
      <dsp:nvSpPr>
        <dsp:cNvPr id="0" name=""/>
        <dsp:cNvSpPr/>
      </dsp:nvSpPr>
      <dsp:spPr>
        <a:xfrm>
          <a:off x="5162164" y="1819065"/>
          <a:ext cx="2048681" cy="2048679"/>
        </a:xfrm>
        <a:prstGeom prst="ellipse">
          <a:avLst/>
        </a:prstGeom>
        <a:solidFill>
          <a:schemeClr val="accent5">
            <a:hueOff val="-542968"/>
            <a:satOff val="-55057"/>
            <a:lumOff val="7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Advocate for institutionally-driven top-down implementation of UDL in universities (see Hills et al, 2022)</a:t>
          </a:r>
        </a:p>
      </dsp:txBody>
      <dsp:txXfrm>
        <a:off x="5454166" y="2111788"/>
        <a:ext cx="1463510" cy="1463232"/>
      </dsp:txXfrm>
    </dsp:sp>
    <dsp:sp modelId="{403593FB-74CB-8448-AC49-83A04455E26A}">
      <dsp:nvSpPr>
        <dsp:cNvPr id="0" name=""/>
        <dsp:cNvSpPr/>
      </dsp:nvSpPr>
      <dsp:spPr>
        <a:xfrm rot="2700000">
          <a:off x="2820440" y="1745998"/>
          <a:ext cx="2194428" cy="2194428"/>
        </a:xfrm>
        <a:prstGeom prst="teardrop">
          <a:avLst>
            <a:gd name="adj" fmla="val 100000"/>
          </a:avLst>
        </a:prstGeom>
        <a:solidFill>
          <a:schemeClr val="accent5">
            <a:hueOff val="-651561"/>
            <a:satOff val="-66069"/>
            <a:lumOff val="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3CA68-B039-DA4F-9372-0611CDFC3B5E}">
      <dsp:nvSpPr>
        <dsp:cNvPr id="0" name=""/>
        <dsp:cNvSpPr/>
      </dsp:nvSpPr>
      <dsp:spPr>
        <a:xfrm>
          <a:off x="2893898" y="1819065"/>
          <a:ext cx="2048681" cy="2048679"/>
        </a:xfrm>
        <a:prstGeom prst="ellipse">
          <a:avLst/>
        </a:prstGeom>
        <a:solidFill>
          <a:schemeClr val="accent5">
            <a:hueOff val="-760155"/>
            <a:satOff val="-77080"/>
            <a:lumOff val="1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Students may not feel comfortable moving away from the  “accommodations” model (see Hills, et al, 2022)</a:t>
          </a:r>
        </a:p>
      </dsp:txBody>
      <dsp:txXfrm>
        <a:off x="3187067" y="2111788"/>
        <a:ext cx="1463510" cy="1463232"/>
      </dsp:txXfrm>
    </dsp:sp>
    <dsp:sp modelId="{1774A56E-B659-2341-8D3E-F4DE55639646}">
      <dsp:nvSpPr>
        <dsp:cNvPr id="0" name=""/>
        <dsp:cNvSpPr/>
      </dsp:nvSpPr>
      <dsp:spPr>
        <a:xfrm rot="2700000">
          <a:off x="552174" y="1745998"/>
          <a:ext cx="2194428" cy="2194428"/>
        </a:xfrm>
        <a:prstGeom prst="teardrop">
          <a:avLst>
            <a:gd name="adj" fmla="val 100000"/>
          </a:avLst>
        </a:prstGeom>
        <a:solidFill>
          <a:schemeClr val="accent5">
            <a:hueOff val="-868748"/>
            <a:satOff val="-88092"/>
            <a:lumOff val="12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FB98AB-9DC8-AD43-B789-40B444AF494F}">
      <dsp:nvSpPr>
        <dsp:cNvPr id="0" name=""/>
        <dsp:cNvSpPr/>
      </dsp:nvSpPr>
      <dsp:spPr>
        <a:xfrm>
          <a:off x="625631" y="1819065"/>
          <a:ext cx="2048681" cy="2048679"/>
        </a:xfrm>
        <a:prstGeom prst="ellipse">
          <a:avLst/>
        </a:prstGeom>
        <a:solidFill>
          <a:schemeClr val="accent5">
            <a:hueOff val="-977342"/>
            <a:satOff val="-99103"/>
            <a:lumOff val="13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“Duality of UDL”:  Provides both a “universal framework” while promoting choices</a:t>
          </a:r>
        </a:p>
      </dsp:txBody>
      <dsp:txXfrm>
        <a:off x="918801" y="2111788"/>
        <a:ext cx="1463510" cy="1463232"/>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B5E081-0D8A-C440-89B2-1EA1F93A5000}" type="datetimeFigureOut">
              <a:rPr lang="en-US" smtClean="0"/>
              <a:t>2/24/24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98F550-05C0-A943-A6BC-64A96EA25F7A}" type="slidenum">
              <a:rPr lang="en-US" smtClean="0"/>
              <a:t>‹#›</a:t>
            </a:fld>
            <a:endParaRPr lang="en-US"/>
          </a:p>
        </p:txBody>
      </p:sp>
    </p:spTree>
    <p:extLst>
      <p:ext uri="{BB962C8B-B14F-4D97-AF65-F5344CB8AC3E}">
        <p14:creationId xmlns:p14="http://schemas.microsoft.com/office/powerpoint/2010/main" val="4217879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Averaging 27% year over year increase last 3 years; previously CSD averaged a 7% increase YOY</a:t>
            </a:r>
          </a:p>
          <a:p>
            <a:pPr marL="285750" indent="-285750">
              <a:buFont typeface="Arial" panose="020B0604020202020204" pitchFamily="34" charset="0"/>
              <a:buChar char="•"/>
            </a:pPr>
            <a:r>
              <a:rPr lang="en-US" sz="1200"/>
              <a:t>20% increase in the number of students served in 2021-2022 (5,309) compared to 2020-2021 (4,431).</a:t>
            </a:r>
          </a:p>
          <a:p>
            <a:pPr marL="285750" indent="-285750">
              <a:buFont typeface="Arial" panose="020B0604020202020204" pitchFamily="34" charset="0"/>
              <a:buChar char="•"/>
            </a:pPr>
            <a:r>
              <a:rPr lang="en-US" sz="1200"/>
              <a:t>58% increase in the number of new referrals in Fall 2021 (1,480) compared to Fall 2020 (934).</a:t>
            </a:r>
          </a:p>
          <a:p>
            <a:endParaRPr lang="en-US" baseline="0"/>
          </a:p>
        </p:txBody>
      </p:sp>
      <p:sp>
        <p:nvSpPr>
          <p:cNvPr id="4" name="Slide Number Placeholder 3"/>
          <p:cNvSpPr>
            <a:spLocks noGrp="1"/>
          </p:cNvSpPr>
          <p:nvPr>
            <p:ph type="sldNum" sz="quarter" idx="10"/>
          </p:nvPr>
        </p:nvSpPr>
        <p:spPr/>
        <p:txBody>
          <a:bodyPr/>
          <a:lstStyle/>
          <a:p>
            <a:fld id="{EE46301C-E0B4-4A94-A732-68B89A50D650}" type="slidenum">
              <a:rPr lang="en-US" smtClean="0"/>
              <a:t>14</a:t>
            </a:fld>
            <a:endParaRPr lang="en-US"/>
          </a:p>
        </p:txBody>
      </p:sp>
    </p:spTree>
    <p:extLst>
      <p:ext uri="{BB962C8B-B14F-4D97-AF65-F5344CB8AC3E}">
        <p14:creationId xmlns:p14="http://schemas.microsoft.com/office/powerpoint/2010/main" val="1793139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Just for reference—CSD proctored 3768 exams at Storrs fall 2021-spring 2022 </a:t>
            </a:r>
          </a:p>
          <a:p>
            <a:r>
              <a:rPr lang="en-US" baseline="0"/>
              <a:t>Academic adjustment—deadline extensions, attendance flex. For remote attendance, in spring 2022 CSD approved 45 students.</a:t>
            </a:r>
          </a:p>
        </p:txBody>
      </p:sp>
      <p:sp>
        <p:nvSpPr>
          <p:cNvPr id="4" name="Slide Number Placeholder 3"/>
          <p:cNvSpPr>
            <a:spLocks noGrp="1"/>
          </p:cNvSpPr>
          <p:nvPr>
            <p:ph type="sldNum" sz="quarter" idx="10"/>
          </p:nvPr>
        </p:nvSpPr>
        <p:spPr/>
        <p:txBody>
          <a:bodyPr/>
          <a:lstStyle/>
          <a:p>
            <a:fld id="{EE46301C-E0B4-4A94-A732-68B89A50D650}" type="slidenum">
              <a:rPr lang="en-US" smtClean="0"/>
              <a:t>18</a:t>
            </a:fld>
            <a:endParaRPr lang="en-US"/>
          </a:p>
        </p:txBody>
      </p:sp>
    </p:spTree>
    <p:extLst>
      <p:ext uri="{BB962C8B-B14F-4D97-AF65-F5344CB8AC3E}">
        <p14:creationId xmlns:p14="http://schemas.microsoft.com/office/powerpoint/2010/main" val="179313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472564-A5FD-4F48-93D4-4C4DF504832E}" type="slidenum">
              <a:rPr lang="en-US" smtClean="0"/>
              <a:t>19</a:t>
            </a:fld>
            <a:endParaRPr lang="en-US"/>
          </a:p>
        </p:txBody>
      </p:sp>
    </p:spTree>
    <p:extLst>
      <p:ext uri="{BB962C8B-B14F-4D97-AF65-F5344CB8AC3E}">
        <p14:creationId xmlns:p14="http://schemas.microsoft.com/office/powerpoint/2010/main" val="61800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From CUNY Academic Commons (</a:t>
            </a:r>
            <a:r>
              <a:rPr lang="en-US" sz="1800" err="1">
                <a:effectLst/>
                <a:latin typeface="Times New Roman" panose="02020603050405020304" pitchFamily="18" charset="0"/>
                <a:ea typeface="Calibri" panose="020F0502020204030204" pitchFamily="34" charset="0"/>
                <a:cs typeface="Times New Roman" panose="02020603050405020304" pitchFamily="18" charset="0"/>
              </a:rPr>
              <a:t>Ferrigon</a:t>
            </a:r>
            <a:r>
              <a:rPr lang="en-US" sz="1800">
                <a:effectLst/>
                <a:latin typeface="Times New Roman" panose="02020603050405020304" pitchFamily="18" charset="0"/>
                <a:ea typeface="Calibri" panose="020F0502020204030204" pitchFamily="34" charset="0"/>
                <a:cs typeface="Times New Roman" panose="02020603050405020304" pitchFamily="18" charset="0"/>
              </a:rPr>
              <a:t>, 2019):  Use “Person-First” language:  A person with a disability</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4C5E0BB-42A7-4E39-A0F0-606B1048DC0F}" type="slidenum">
              <a:rPr lang="en-US" smtClean="0"/>
              <a:t>28</a:t>
            </a:fld>
            <a:endParaRPr lang="en-US"/>
          </a:p>
        </p:txBody>
      </p:sp>
    </p:spTree>
    <p:extLst>
      <p:ext uri="{BB962C8B-B14F-4D97-AF65-F5344CB8AC3E}">
        <p14:creationId xmlns:p14="http://schemas.microsoft.com/office/powerpoint/2010/main" val="183742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98F550-05C0-A943-A6BC-64A96EA25F7A}" type="slidenum">
              <a:rPr lang="en-US" smtClean="0"/>
              <a:t>31</a:t>
            </a:fld>
            <a:endParaRPr lang="en-US"/>
          </a:p>
        </p:txBody>
      </p:sp>
    </p:spTree>
    <p:extLst>
      <p:ext uri="{BB962C8B-B14F-4D97-AF65-F5344CB8AC3E}">
        <p14:creationId xmlns:p14="http://schemas.microsoft.com/office/powerpoint/2010/main" val="3232068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42FE-E00B-4FAF-8F73-F722060EBA12}"/>
              </a:ext>
            </a:extLst>
          </p:cNvPr>
          <p:cNvSpPr>
            <a:spLocks noGrp="1"/>
          </p:cNvSpPr>
          <p:nvPr>
            <p:ph type="ctrTitle"/>
          </p:nvPr>
        </p:nvSpPr>
        <p:spPr>
          <a:xfrm>
            <a:off x="482600" y="978408"/>
            <a:ext cx="10506991" cy="2531555"/>
          </a:xfrm>
          <a:prstGeom prst="rect">
            <a:avLst/>
          </a:prstGeom>
        </p:spPr>
        <p:txBody>
          <a:bodyPr anchor="b"/>
          <a:lstStyle>
            <a:lvl1pPr algn="l">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7C1CCE2-4461-473E-B23C-34C8CCF04B3A}"/>
              </a:ext>
            </a:extLst>
          </p:cNvPr>
          <p:cNvSpPr>
            <a:spLocks noGrp="1"/>
          </p:cNvSpPr>
          <p:nvPr>
            <p:ph type="subTitle" idx="1"/>
          </p:nvPr>
        </p:nvSpPr>
        <p:spPr>
          <a:xfrm>
            <a:off x="482600" y="3602038"/>
            <a:ext cx="10506991" cy="227755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AA551A-CE2F-4E35-A714-B1F04D4B4E8E}"/>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5" name="Footer Placeholder 4">
            <a:extLst>
              <a:ext uri="{FF2B5EF4-FFF2-40B4-BE49-F238E27FC236}">
                <a16:creationId xmlns:a16="http://schemas.microsoft.com/office/drawing/2014/main" id="{26B5C907-6594-4DFF-A32B-449C3BA968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76D75-E9DA-4660-AC52-51BA63FCB94D}"/>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0" name="Straight Connector 9">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85817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99A10-4355-4A13-B008-196B21ABEEAF}"/>
              </a:ext>
              <a:ext uri="{C183D7F6-B498-43B3-948B-1728B52AA6E4}">
                <adec:decorative xmlns:adec="http://schemas.microsoft.com/office/drawing/2017/decorative" val="1"/>
              </a:ext>
            </a:extLst>
          </p:cNvPr>
          <p:cNvSpPr/>
          <p:nvPr/>
        </p:nvSpPr>
        <p:spPr>
          <a:xfrm>
            <a:off x="482600" y="483576"/>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6D448-AFEA-4483-B0E4-002840525CDD}"/>
              </a:ext>
            </a:extLst>
          </p:cNvPr>
          <p:cNvSpPr>
            <a:spLocks noGrp="1"/>
          </p:cNvSpPr>
          <p:nvPr>
            <p:ph type="title"/>
          </p:nvPr>
        </p:nvSpPr>
        <p:spPr>
          <a:xfrm>
            <a:off x="482600" y="978408"/>
            <a:ext cx="10506991" cy="1755263"/>
          </a:xfrm>
          <a:prstGeom prst="rect">
            <a:avLst/>
          </a:prstGeom>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CF216234-4516-4303-8F60-A8127D89A5E5}"/>
              </a:ext>
            </a:extLst>
          </p:cNvPr>
          <p:cNvSpPr>
            <a:spLocks noGrp="1"/>
          </p:cNvSpPr>
          <p:nvPr>
            <p:ph type="body" orient="vert" idx="1"/>
          </p:nvPr>
        </p:nvSpPr>
        <p:spPr>
          <a:xfrm>
            <a:off x="484192" y="3103131"/>
            <a:ext cx="10506991" cy="309294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46B5D50-A474-462B-A807-DF186B1C2F48}"/>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5" name="Footer Placeholder 4">
            <a:extLst>
              <a:ext uri="{FF2B5EF4-FFF2-40B4-BE49-F238E27FC236}">
                <a16:creationId xmlns:a16="http://schemas.microsoft.com/office/drawing/2014/main" id="{F8BF1DAF-2E2D-46ED-AA3E-3D2FE40399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2FC771-EB13-4EB5-A0A2-3968C6ABBD4E}"/>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8" name="Straight Connector 7">
            <a:extLst>
              <a:ext uri="{FF2B5EF4-FFF2-40B4-BE49-F238E27FC236}">
                <a16:creationId xmlns:a16="http://schemas.microsoft.com/office/drawing/2014/main" id="{B3B596B8-8230-4695-8D76-F06AFA8156C3}"/>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C53EBF93-5FD9-4F4E-8485-7B937145CD0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5589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6B4D06-C7C6-4949-8EB2-F03ED999A2BB}"/>
              </a:ext>
            </a:extLst>
          </p:cNvPr>
          <p:cNvSpPr>
            <a:spLocks noGrp="1"/>
          </p:cNvSpPr>
          <p:nvPr>
            <p:ph type="title" orient="vert"/>
          </p:nvPr>
        </p:nvSpPr>
        <p:spPr>
          <a:xfrm>
            <a:off x="8041710" y="978408"/>
            <a:ext cx="2947881" cy="5124777"/>
          </a:xfrm>
          <a:prstGeom prst="rect">
            <a:avLst/>
          </a:prstGeo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C921B9D-8C11-4176-AF22-89F972E21284}"/>
              </a:ext>
            </a:extLst>
          </p:cNvPr>
          <p:cNvSpPr>
            <a:spLocks noGrp="1"/>
          </p:cNvSpPr>
          <p:nvPr>
            <p:ph type="body" orient="vert" idx="1"/>
          </p:nvPr>
        </p:nvSpPr>
        <p:spPr>
          <a:xfrm>
            <a:off x="484632" y="978408"/>
            <a:ext cx="7256453" cy="51247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AFA9E1C-8E18-4A35-9BD8-427B1D14BB8E}"/>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5" name="Footer Placeholder 4">
            <a:extLst>
              <a:ext uri="{FF2B5EF4-FFF2-40B4-BE49-F238E27FC236}">
                <a16:creationId xmlns:a16="http://schemas.microsoft.com/office/drawing/2014/main" id="{2E116CDB-7BB6-4DD2-A626-6DA8E569F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0403B-439E-449F-83B1-799EEC239A2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008301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43735-A77F-440D-9448-6AE7C204D377}"/>
              </a:ext>
            </a:extLst>
          </p:cNvPr>
          <p:cNvSpPr>
            <a:spLocks noGrp="1"/>
          </p:cNvSpPr>
          <p:nvPr>
            <p:ph type="title"/>
          </p:nvPr>
        </p:nvSpPr>
        <p:spPr>
          <a:xfrm>
            <a:off x="482600" y="978408"/>
            <a:ext cx="10634472" cy="2157984"/>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76C6EE-D55E-454B-B28C-EC73D1DB4A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2A2905-6D2E-4319-9521-61452AB8F996}"/>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5" name="Footer Placeholder 4">
            <a:extLst>
              <a:ext uri="{FF2B5EF4-FFF2-40B4-BE49-F238E27FC236}">
                <a16:creationId xmlns:a16="http://schemas.microsoft.com/office/drawing/2014/main" id="{6DAC7550-84E8-49D3-B419-6F5F327D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D2C6B-EA5D-4D97-BC84-6C860D536360}"/>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25026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1B299E6-11CC-4181-86C3-528A13F1F556}"/>
              </a:ext>
              <a:ext uri="{C183D7F6-B498-43B3-948B-1728B52AA6E4}">
                <adec:decorative xmlns:adec="http://schemas.microsoft.com/office/drawing/2017/decorative" val="1"/>
              </a:ext>
            </a:extLst>
          </p:cNvPr>
          <p:cNvSpPr/>
          <p:nvPr/>
        </p:nvSpPr>
        <p:spPr>
          <a:xfrm>
            <a:off x="481007" y="3922232"/>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03473-0A64-4F9F-833B-8D64E39019B1}"/>
              </a:ext>
            </a:extLst>
          </p:cNvPr>
          <p:cNvSpPr>
            <a:spLocks noGrp="1"/>
          </p:cNvSpPr>
          <p:nvPr>
            <p:ph type="title"/>
          </p:nvPr>
        </p:nvSpPr>
        <p:spPr>
          <a:xfrm>
            <a:off x="482600" y="978409"/>
            <a:ext cx="10515600" cy="2716769"/>
          </a:xfrm>
          <a:prstGeom prst="rect">
            <a:avLst/>
          </a:prstGeo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6873736-B424-40F2-B562-6DC10E5EDE4F}"/>
              </a:ext>
            </a:extLst>
          </p:cNvPr>
          <p:cNvSpPr>
            <a:spLocks noGrp="1"/>
          </p:cNvSpPr>
          <p:nvPr>
            <p:ph type="body" idx="1"/>
          </p:nvPr>
        </p:nvSpPr>
        <p:spPr>
          <a:xfrm>
            <a:off x="482600" y="4171445"/>
            <a:ext cx="10515600" cy="1918205"/>
          </a:xfrm>
        </p:spPr>
        <p:txBody>
          <a:bodyPr>
            <a:normAutofit/>
          </a:bodyPr>
          <a:lstStyle>
            <a:lvl1pPr marL="0" indent="0">
              <a:buNone/>
              <a:defRPr lang="en-US" sz="2400" i="1" kern="1200" dirty="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Date Placeholder 3">
            <a:extLst>
              <a:ext uri="{FF2B5EF4-FFF2-40B4-BE49-F238E27FC236}">
                <a16:creationId xmlns:a16="http://schemas.microsoft.com/office/drawing/2014/main" id="{74348851-37C0-478D-B722-D76C817DC49D}"/>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5" name="Footer Placeholder 4">
            <a:extLst>
              <a:ext uri="{FF2B5EF4-FFF2-40B4-BE49-F238E27FC236}">
                <a16:creationId xmlns:a16="http://schemas.microsoft.com/office/drawing/2014/main" id="{263E063E-66CE-4C18-91FA-D14AE052D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66D3D-FD62-470C-BC3C-A03771A32F60}"/>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11" name="Straight Connector 10">
            <a:extLst>
              <a:ext uri="{FF2B5EF4-FFF2-40B4-BE49-F238E27FC236}">
                <a16:creationId xmlns:a16="http://schemas.microsoft.com/office/drawing/2014/main" id="{DDFF0049-0231-4557-A707-569556F0CA83}"/>
              </a:ext>
              <a:ext uri="{C183D7F6-B498-43B3-948B-1728B52AA6E4}">
                <adec:decorative xmlns:adec="http://schemas.microsoft.com/office/drawing/2017/decorative" val="1"/>
              </a:ext>
            </a:extLst>
          </p:cNvPr>
          <p:cNvCxnSpPr>
            <a:cxnSpLocks/>
          </p:cNvCxnSpPr>
          <p:nvPr/>
        </p:nvCxnSpPr>
        <p:spPr>
          <a:xfrm>
            <a:off x="481007" y="3922232"/>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457A0DB1-87C8-4BF4-B2A2-F9CA6ED05AC4}"/>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6C29209-8A8F-48A7-8BA2-AFADA37CBD4F}"/>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6526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BE9C-AE7C-4C39-9694-C32D6939B965}"/>
              </a:ext>
              <a:ext uri="{C183D7F6-B498-43B3-948B-1728B52AA6E4}">
                <adec:decorative xmlns:adec="http://schemas.microsoft.com/office/drawing/2017/decorative" val="1"/>
              </a:ext>
            </a:extLst>
          </p:cNvPr>
          <p:cNvSpPr/>
          <p:nvPr/>
        </p:nvSpPr>
        <p:spPr>
          <a:xfrm>
            <a:off x="481007" y="483577"/>
            <a:ext cx="11147071" cy="2434824"/>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CC42C-303A-4BDF-990A-2B07967BC9A9}"/>
              </a:ext>
            </a:extLst>
          </p:cNvPr>
          <p:cNvSpPr>
            <a:spLocks noGrp="1"/>
          </p:cNvSpPr>
          <p:nvPr>
            <p:ph type="title"/>
          </p:nvPr>
        </p:nvSpPr>
        <p:spPr>
          <a:xfrm>
            <a:off x="482599" y="978408"/>
            <a:ext cx="11147071" cy="1755263"/>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55CEF-353E-4E14-83AD-ACADDC08D943}"/>
              </a:ext>
            </a:extLst>
          </p:cNvPr>
          <p:cNvSpPr>
            <a:spLocks noGrp="1"/>
          </p:cNvSpPr>
          <p:nvPr>
            <p:ph sz="half" idx="1"/>
          </p:nvPr>
        </p:nvSpPr>
        <p:spPr>
          <a:xfrm>
            <a:off x="48260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E55ECEF-9654-4AC1-BF77-7BC602BBD434}"/>
              </a:ext>
            </a:extLst>
          </p:cNvPr>
          <p:cNvSpPr>
            <a:spLocks noGrp="1"/>
          </p:cNvSpPr>
          <p:nvPr>
            <p:ph sz="half" idx="2"/>
          </p:nvPr>
        </p:nvSpPr>
        <p:spPr>
          <a:xfrm>
            <a:off x="6211120" y="3103131"/>
            <a:ext cx="5418551" cy="30738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4922FC8-BC06-407B-A82B-DA62B33A1CD4}"/>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6" name="Footer Placeholder 5">
            <a:extLst>
              <a:ext uri="{FF2B5EF4-FFF2-40B4-BE49-F238E27FC236}">
                <a16:creationId xmlns:a16="http://schemas.microsoft.com/office/drawing/2014/main" id="{7915B701-4E1F-48AA-8A3C-ED5DD9151E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6BCA31-8AC7-46F5-BCAB-41D54DF83D78}"/>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9" name="Straight Connector 8">
            <a:extLst>
              <a:ext uri="{FF2B5EF4-FFF2-40B4-BE49-F238E27FC236}">
                <a16:creationId xmlns:a16="http://schemas.microsoft.com/office/drawing/2014/main" id="{21BA86D8-2A29-4A0E-AEA0-39B41C4187DE}"/>
              </a:ext>
              <a:ext uri="{C183D7F6-B498-43B3-948B-1728B52AA6E4}">
                <adec:decorative xmlns:adec="http://schemas.microsoft.com/office/drawing/2017/decorative" val="1"/>
              </a:ext>
            </a:extLst>
          </p:cNvPr>
          <p:cNvCxnSpPr>
            <a:cxnSpLocks/>
          </p:cNvCxnSpPr>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085E13E-918A-4D04-9E84-94148D7C878E}"/>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40773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892-D975-4DD6-8583-A14DDBE85F0C}"/>
              </a:ext>
            </a:extLst>
          </p:cNvPr>
          <p:cNvSpPr>
            <a:spLocks noGrp="1"/>
          </p:cNvSpPr>
          <p:nvPr>
            <p:ph type="title"/>
          </p:nvPr>
        </p:nvSpPr>
        <p:spPr>
          <a:xfrm>
            <a:off x="484631" y="978407"/>
            <a:ext cx="11145039" cy="1339584"/>
          </a:xfrm>
          <a:prstGeom prst="rect">
            <a:avLst/>
          </a:prstGeom>
        </p:spPr>
        <p:txBody>
          <a:bodyPr anchor="b"/>
          <a:lstStyle/>
          <a:p>
            <a:r>
              <a:rPr lang="en-US"/>
              <a:t>Click to edit Master title style</a:t>
            </a:r>
            <a:endParaRPr lang="en-US" dirty="0"/>
          </a:p>
        </p:txBody>
      </p:sp>
      <p:sp>
        <p:nvSpPr>
          <p:cNvPr id="3" name="Text Placeholder 2">
            <a:extLst>
              <a:ext uri="{FF2B5EF4-FFF2-40B4-BE49-F238E27FC236}">
                <a16:creationId xmlns:a16="http://schemas.microsoft.com/office/drawing/2014/main" id="{7F1F7700-CECC-4881-BE5C-A13CD825B73B}"/>
              </a:ext>
            </a:extLst>
          </p:cNvPr>
          <p:cNvSpPr>
            <a:spLocks noGrp="1"/>
          </p:cNvSpPr>
          <p:nvPr>
            <p:ph type="body" idx="1"/>
          </p:nvPr>
        </p:nvSpPr>
        <p:spPr>
          <a:xfrm>
            <a:off x="484632" y="2500921"/>
            <a:ext cx="5346222" cy="823912"/>
          </a:xfrm>
        </p:spPr>
        <p:txBody>
          <a:bodyPr anchor="b">
            <a:normAutofit/>
          </a:bodyPr>
          <a:lstStyle>
            <a:lvl1pPr marL="0" indent="0">
              <a:buNone/>
              <a:defRPr lang="en-US" sz="2400" b="0" i="1" kern="120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10000"/>
              </a:lnSpc>
              <a:spcBef>
                <a:spcPts val="1000"/>
              </a:spcBef>
              <a:buFont typeface="Arial" panose="020B0604020202020204" pitchFamily="34" charset="0"/>
              <a:buNone/>
            </a:pPr>
            <a:r>
              <a:rPr lang="en-US"/>
              <a:t>Click to edit Master text styles</a:t>
            </a:r>
          </a:p>
        </p:txBody>
      </p:sp>
      <p:sp>
        <p:nvSpPr>
          <p:cNvPr id="4" name="Content Placeholder 3">
            <a:extLst>
              <a:ext uri="{FF2B5EF4-FFF2-40B4-BE49-F238E27FC236}">
                <a16:creationId xmlns:a16="http://schemas.microsoft.com/office/drawing/2014/main" id="{4CA50766-520A-44C5-943E-569222B74104}"/>
              </a:ext>
            </a:extLst>
          </p:cNvPr>
          <p:cNvSpPr>
            <a:spLocks noGrp="1"/>
          </p:cNvSpPr>
          <p:nvPr>
            <p:ph sz="half" idx="2"/>
          </p:nvPr>
        </p:nvSpPr>
        <p:spPr>
          <a:xfrm>
            <a:off x="484632" y="3428999"/>
            <a:ext cx="5346222"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72F7E42-976A-4239-8006-D68538D4B71F}"/>
              </a:ext>
            </a:extLst>
          </p:cNvPr>
          <p:cNvSpPr>
            <a:spLocks noGrp="1"/>
          </p:cNvSpPr>
          <p:nvPr>
            <p:ph type="body" sz="quarter" idx="3"/>
          </p:nvPr>
        </p:nvSpPr>
        <p:spPr>
          <a:xfrm>
            <a:off x="6257120" y="2500921"/>
            <a:ext cx="5372551" cy="823912"/>
          </a:xfrm>
        </p:spPr>
        <p:txBody>
          <a:bodyPr anchor="b"/>
          <a:lstStyle>
            <a:lvl1pPr marL="0" indent="0">
              <a:buNone/>
              <a:defRPr lang="en-US" sz="2400" b="0" i="1" kern="120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8CA329-951F-4391-ADC5-7EA320B7782F}"/>
              </a:ext>
            </a:extLst>
          </p:cNvPr>
          <p:cNvSpPr>
            <a:spLocks noGrp="1"/>
          </p:cNvSpPr>
          <p:nvPr>
            <p:ph sz="quarter" idx="4"/>
          </p:nvPr>
        </p:nvSpPr>
        <p:spPr>
          <a:xfrm>
            <a:off x="6257120" y="3428999"/>
            <a:ext cx="5372551" cy="276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BEC22A-DA46-460C-B865-D928C20AE763}"/>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8" name="Footer Placeholder 7">
            <a:extLst>
              <a:ext uri="{FF2B5EF4-FFF2-40B4-BE49-F238E27FC236}">
                <a16:creationId xmlns:a16="http://schemas.microsoft.com/office/drawing/2014/main" id="{4EB2D647-42C5-4AB7-BB71-3A44065716E7}"/>
              </a:ext>
            </a:extLst>
          </p:cNvPr>
          <p:cNvSpPr>
            <a:spLocks noGrp="1"/>
          </p:cNvSpPr>
          <p:nvPr>
            <p:ph type="ftr" sz="quarter" idx="11"/>
          </p:nvPr>
        </p:nvSpPr>
        <p:spPr>
          <a:xfrm>
            <a:off x="484632" y="6419088"/>
            <a:ext cx="4114800" cy="365125"/>
          </a:xfrm>
        </p:spPr>
        <p:txBody>
          <a:bodyPr/>
          <a:lstStyle/>
          <a:p>
            <a:endParaRPr lang="en-US"/>
          </a:p>
        </p:txBody>
      </p:sp>
      <p:sp>
        <p:nvSpPr>
          <p:cNvPr id="9" name="Slide Number Placeholder 8">
            <a:extLst>
              <a:ext uri="{FF2B5EF4-FFF2-40B4-BE49-F238E27FC236}">
                <a16:creationId xmlns:a16="http://schemas.microsoft.com/office/drawing/2014/main" id="{590B2B67-714C-46DA-85E5-598B4244D3B0}"/>
              </a:ext>
            </a:extLst>
          </p:cNvPr>
          <p:cNvSpPr>
            <a:spLocks noGrp="1"/>
          </p:cNvSpPr>
          <p:nvPr>
            <p:ph type="sldNum" sz="quarter" idx="12"/>
          </p:nvPr>
        </p:nvSpPr>
        <p:spPr>
          <a:xfrm>
            <a:off x="10989591" y="-7190"/>
            <a:ext cx="640080" cy="365125"/>
          </a:xfrm>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4072090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D4B6724-AB30-4E7C-BE2B-ECD94FF1B463}"/>
              </a:ext>
              <a:ext uri="{C183D7F6-B498-43B3-948B-1728B52AA6E4}">
                <adec:decorative xmlns:adec="http://schemas.microsoft.com/office/drawing/2017/decorative" val="1"/>
              </a:ext>
            </a:extLst>
          </p:cNvPr>
          <p:cNvSpPr/>
          <p:nvPr/>
        </p:nvSpPr>
        <p:spPr>
          <a:xfrm>
            <a:off x="481007" y="3933311"/>
            <a:ext cx="11147071" cy="243482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1D4BAB-2678-4A19-A575-C47CAF1446E5}"/>
              </a:ext>
            </a:extLst>
          </p:cNvPr>
          <p:cNvSpPr>
            <a:spLocks noGrp="1"/>
          </p:cNvSpPr>
          <p:nvPr>
            <p:ph type="title"/>
          </p:nvPr>
        </p:nvSpPr>
        <p:spPr>
          <a:xfrm>
            <a:off x="482600" y="978408"/>
            <a:ext cx="10634472" cy="2591509"/>
          </a:xfrm>
          <a:prstGeom prst="rect">
            <a:avLst/>
          </a:prstGeom>
        </p:spPr>
        <p:txBody>
          <a:bodyPr anchor="b"/>
          <a:lstStyle/>
          <a:p>
            <a:r>
              <a:rPr lang="en-US"/>
              <a:t>Click to edit Master title style</a:t>
            </a:r>
            <a:endParaRPr lang="en-US" dirty="0"/>
          </a:p>
        </p:txBody>
      </p:sp>
      <p:sp>
        <p:nvSpPr>
          <p:cNvPr id="3" name="Date Placeholder 2">
            <a:extLst>
              <a:ext uri="{FF2B5EF4-FFF2-40B4-BE49-F238E27FC236}">
                <a16:creationId xmlns:a16="http://schemas.microsoft.com/office/drawing/2014/main" id="{4047C89E-0ABD-4FD2-924C-894345ADFED8}"/>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4" name="Footer Placeholder 3">
            <a:extLst>
              <a:ext uri="{FF2B5EF4-FFF2-40B4-BE49-F238E27FC236}">
                <a16:creationId xmlns:a16="http://schemas.microsoft.com/office/drawing/2014/main" id="{553026CE-9CC8-403B-88B1-184D16532A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B3D616-3C18-401B-A792-E75149FDFC47}"/>
              </a:ext>
            </a:extLst>
          </p:cNvPr>
          <p:cNvSpPr>
            <a:spLocks noGrp="1"/>
          </p:cNvSpPr>
          <p:nvPr>
            <p:ph type="sldNum" sz="quarter" idx="12"/>
          </p:nvPr>
        </p:nvSpPr>
        <p:spPr/>
        <p:txBody>
          <a:bodyPr/>
          <a:lstStyle/>
          <a:p>
            <a:fld id="{60553ECD-7F6D-420D-93CA-D8D15EB427AC}" type="slidenum">
              <a:rPr lang="en-US" smtClean="0"/>
              <a:t>‹#›</a:t>
            </a:fld>
            <a:endParaRPr lang="en-US"/>
          </a:p>
        </p:txBody>
      </p:sp>
      <p:cxnSp>
        <p:nvCxnSpPr>
          <p:cNvPr id="7" name="Straight Connector 6">
            <a:extLst>
              <a:ext uri="{FF2B5EF4-FFF2-40B4-BE49-F238E27FC236}">
                <a16:creationId xmlns:a16="http://schemas.microsoft.com/office/drawing/2014/main" id="{04EC6F70-D800-4067-A36A-5BBFC8018E2D}"/>
              </a:ext>
              <a:ext uri="{C183D7F6-B498-43B3-948B-1728B52AA6E4}">
                <adec:decorative xmlns:adec="http://schemas.microsoft.com/office/drawing/2017/decorative" val="1"/>
              </a:ext>
            </a:extLst>
          </p:cNvPr>
          <p:cNvCxnSpPr>
            <a:cxnSpLocks/>
          </p:cNvCxnSpPr>
          <p:nvPr/>
        </p:nvCxnSpPr>
        <p:spPr>
          <a:xfrm>
            <a:off x="482600" y="393331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42B66CB6-8988-4FBA-8524-726765A5F2AA}"/>
              </a:ext>
              <a:ext uri="{C183D7F6-B498-43B3-948B-1728B52AA6E4}">
                <adec:decorative xmlns:adec="http://schemas.microsoft.com/office/drawing/2017/decorative" val="1"/>
              </a:ext>
            </a:extLst>
          </p:cNvPr>
          <p:cNvCxnSpPr>
            <a:cxnSpLocks/>
          </p:cNvCxnSpPr>
          <p:nvPr/>
        </p:nvCxnSpPr>
        <p:spPr>
          <a:xfrm>
            <a:off x="481007"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5218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73F84-0C6B-4EF4-9405-C389824999D4}"/>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3" name="Footer Placeholder 2">
            <a:extLst>
              <a:ext uri="{FF2B5EF4-FFF2-40B4-BE49-F238E27FC236}">
                <a16:creationId xmlns:a16="http://schemas.microsoft.com/office/drawing/2014/main" id="{DCCEC807-744E-4C5C-8B15-09AED3E570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FBCB19-9F4B-474C-85C1-4A645A971827}"/>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259497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88B0-DD6B-449B-AE32-D3192081E76F}"/>
              </a:ext>
            </a:extLst>
          </p:cNvPr>
          <p:cNvSpPr>
            <a:spLocks noGrp="1"/>
          </p:cNvSpPr>
          <p:nvPr>
            <p:ph type="title"/>
          </p:nvPr>
        </p:nvSpPr>
        <p:spPr>
          <a:xfrm>
            <a:off x="484632" y="978408"/>
            <a:ext cx="4287393" cy="2450592"/>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F22ED6-5B69-4B3B-BF96-3A75F2107FA6}"/>
              </a:ext>
            </a:extLst>
          </p:cNvPr>
          <p:cNvSpPr>
            <a:spLocks noGrp="1"/>
          </p:cNvSpPr>
          <p:nvPr>
            <p:ph idx="1"/>
          </p:nvPr>
        </p:nvSpPr>
        <p:spPr>
          <a:xfrm>
            <a:off x="5183187" y="987425"/>
            <a:ext cx="644648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07704043-D45F-440A-A15D-2718A913E05A}"/>
              </a:ext>
            </a:extLst>
          </p:cNvPr>
          <p:cNvSpPr>
            <a:spLocks noGrp="1"/>
          </p:cNvSpPr>
          <p:nvPr>
            <p:ph type="body" sz="half" idx="2"/>
          </p:nvPr>
        </p:nvSpPr>
        <p:spPr>
          <a:xfrm>
            <a:off x="484632" y="3645074"/>
            <a:ext cx="4287393" cy="2223914"/>
          </a:xfrm>
        </p:spPr>
        <p:txBody>
          <a:bodyPr/>
          <a:lstStyle>
            <a:lvl1pPr marL="0" indent="0">
              <a:buNone/>
              <a:defRPr lang="en-US" sz="2400" i="1" kern="1200" dirty="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072DC-7326-43E7-806C-B690C439E8A8}"/>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6" name="Footer Placeholder 5">
            <a:extLst>
              <a:ext uri="{FF2B5EF4-FFF2-40B4-BE49-F238E27FC236}">
                <a16:creationId xmlns:a16="http://schemas.microsoft.com/office/drawing/2014/main" id="{73F89A0F-B8C6-4AA6-A9C4-4A454F4224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57A616-A4F2-4FC5-88DE-B4E6BA542895}"/>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09254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B773D-D007-4687-BA9C-9F229829B5EF}"/>
              </a:ext>
            </a:extLst>
          </p:cNvPr>
          <p:cNvSpPr>
            <a:spLocks noGrp="1"/>
          </p:cNvSpPr>
          <p:nvPr>
            <p:ph type="title"/>
          </p:nvPr>
        </p:nvSpPr>
        <p:spPr>
          <a:xfrm>
            <a:off x="484632" y="978407"/>
            <a:ext cx="4287393" cy="2450593"/>
          </a:xfrm>
          <a:prstGeom prst="rect">
            <a:avLst/>
          </a:prstGeom>
        </p:spPr>
        <p:txBody>
          <a:bodyPr anchor="b"/>
          <a:lstStyle>
            <a:lvl1pPr>
              <a:defRPr lang="en-US" sz="5400" kern="1200" smtClean="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A3A75FC-78D2-4EF5-884F-11B7BACF799A}"/>
              </a:ext>
            </a:extLst>
          </p:cNvPr>
          <p:cNvSpPr>
            <a:spLocks noGrp="1"/>
          </p:cNvSpPr>
          <p:nvPr>
            <p:ph type="pic" idx="1"/>
          </p:nvPr>
        </p:nvSpPr>
        <p:spPr>
          <a:xfrm>
            <a:off x="5183187" y="987425"/>
            <a:ext cx="644648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D7CE0BB-D335-4391-A23F-194C575CAF8F}"/>
              </a:ext>
            </a:extLst>
          </p:cNvPr>
          <p:cNvSpPr>
            <a:spLocks noGrp="1"/>
          </p:cNvSpPr>
          <p:nvPr>
            <p:ph type="body" sz="half" idx="2"/>
          </p:nvPr>
        </p:nvSpPr>
        <p:spPr>
          <a:xfrm>
            <a:off x="484632" y="3645074"/>
            <a:ext cx="4287393" cy="2223914"/>
          </a:xfrm>
        </p:spPr>
        <p:txBody>
          <a:bodyPr/>
          <a:lstStyle>
            <a:lvl1pPr marL="0" indent="0">
              <a:buNone/>
              <a:defRPr lang="en-US" sz="24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7701E1-B97B-4DA5-B9AD-07B7C12476AE}"/>
              </a:ext>
            </a:extLst>
          </p:cNvPr>
          <p:cNvSpPr>
            <a:spLocks noGrp="1"/>
          </p:cNvSpPr>
          <p:nvPr>
            <p:ph type="dt" sz="half" idx="10"/>
          </p:nvPr>
        </p:nvSpPr>
        <p:spPr/>
        <p:txBody>
          <a:bodyPr/>
          <a:lstStyle/>
          <a:p>
            <a:fld id="{81B8F32D-D8B6-4B9E-9CBF-DCAC30B7B93D}" type="datetimeFigureOut">
              <a:rPr lang="en-US" smtClean="0"/>
              <a:t>2/24/24</a:t>
            </a:fld>
            <a:endParaRPr lang="en-US"/>
          </a:p>
        </p:txBody>
      </p:sp>
      <p:sp>
        <p:nvSpPr>
          <p:cNvPr id="6" name="Footer Placeholder 5">
            <a:extLst>
              <a:ext uri="{FF2B5EF4-FFF2-40B4-BE49-F238E27FC236}">
                <a16:creationId xmlns:a16="http://schemas.microsoft.com/office/drawing/2014/main" id="{076D9CF8-F42F-4618-9F26-8BFE56487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A2023-1ECA-4A96-BDC7-F7FA4368BE1B}"/>
              </a:ext>
            </a:extLst>
          </p:cNvPr>
          <p:cNvSpPr>
            <a:spLocks noGrp="1"/>
          </p:cNvSpPr>
          <p:nvPr>
            <p:ph type="sldNum" sz="quarter" idx="12"/>
          </p:nvPr>
        </p:nvSpPr>
        <p:spPr/>
        <p:txBody>
          <a:bodyPr/>
          <a:lstStyle/>
          <a:p>
            <a:fld id="{60553ECD-7F6D-420D-93CA-D8D15EB427AC}" type="slidenum">
              <a:rPr lang="en-US" smtClean="0"/>
              <a:t>‹#›</a:t>
            </a:fld>
            <a:endParaRPr lang="en-US"/>
          </a:p>
        </p:txBody>
      </p:sp>
    </p:spTree>
    <p:extLst>
      <p:ext uri="{BB962C8B-B14F-4D97-AF65-F5344CB8AC3E}">
        <p14:creationId xmlns:p14="http://schemas.microsoft.com/office/powerpoint/2010/main" val="132809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87A535-3CAC-46BC-B2B2-3AE83EC3A561}"/>
              </a:ext>
            </a:extLst>
          </p:cNvPr>
          <p:cNvSpPr>
            <a:spLocks noGrp="1"/>
          </p:cNvSpPr>
          <p:nvPr>
            <p:ph type="title"/>
          </p:nvPr>
        </p:nvSpPr>
        <p:spPr>
          <a:xfrm>
            <a:off x="482600" y="978408"/>
            <a:ext cx="10506991" cy="215309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D8EBDBD-59EC-46ED-BE79-6D37B531D692}"/>
              </a:ext>
            </a:extLst>
          </p:cNvPr>
          <p:cNvSpPr>
            <a:spLocks noGrp="1"/>
          </p:cNvSpPr>
          <p:nvPr>
            <p:ph type="body" idx="1"/>
          </p:nvPr>
        </p:nvSpPr>
        <p:spPr>
          <a:xfrm>
            <a:off x="482600" y="3306870"/>
            <a:ext cx="10506991" cy="25727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921F5C-FD3D-42C7-90F4-5ECE6FFCFE7F}"/>
              </a:ext>
            </a:extLst>
          </p:cNvPr>
          <p:cNvSpPr>
            <a:spLocks noGrp="1"/>
          </p:cNvSpPr>
          <p:nvPr>
            <p:ph type="dt" sz="half" idx="2"/>
          </p:nvPr>
        </p:nvSpPr>
        <p:spPr>
          <a:xfrm>
            <a:off x="484632" y="100584"/>
            <a:ext cx="2743200" cy="365125"/>
          </a:xfrm>
          <a:prstGeom prst="rect">
            <a:avLst/>
          </a:prstGeom>
        </p:spPr>
        <p:txBody>
          <a:bodyPr vert="horz" lIns="91440" tIns="45720" rIns="91440" bIns="45720" rtlCol="0" anchor="ctr"/>
          <a:lstStyle>
            <a:lvl1pPr algn="l">
              <a:defRPr sz="900">
                <a:solidFill>
                  <a:schemeClr val="tx1"/>
                </a:solidFill>
              </a:defRPr>
            </a:lvl1pPr>
          </a:lstStyle>
          <a:p>
            <a:fld id="{81B8F32D-D8B6-4B9E-9CBF-DCAC30B7B93D}" type="datetimeFigureOut">
              <a:rPr lang="en-US" smtClean="0"/>
              <a:pPr/>
              <a:t>2/24/24</a:t>
            </a:fld>
            <a:endParaRPr lang="en-US" dirty="0"/>
          </a:p>
        </p:txBody>
      </p:sp>
      <p:sp>
        <p:nvSpPr>
          <p:cNvPr id="5" name="Footer Placeholder 4">
            <a:extLst>
              <a:ext uri="{FF2B5EF4-FFF2-40B4-BE49-F238E27FC236}">
                <a16:creationId xmlns:a16="http://schemas.microsoft.com/office/drawing/2014/main" id="{0FE63D50-6D0B-4963-97B9-A32AE63235B8}"/>
              </a:ext>
            </a:extLst>
          </p:cNvPr>
          <p:cNvSpPr>
            <a:spLocks noGrp="1"/>
          </p:cNvSpPr>
          <p:nvPr>
            <p:ph type="ftr" sz="quarter" idx="3"/>
          </p:nvPr>
        </p:nvSpPr>
        <p:spPr>
          <a:xfrm>
            <a:off x="484632" y="6419088"/>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826B5E08-CAC3-4C87-B143-5F8956AE905D}"/>
              </a:ext>
            </a:extLst>
          </p:cNvPr>
          <p:cNvSpPr>
            <a:spLocks noGrp="1"/>
          </p:cNvSpPr>
          <p:nvPr>
            <p:ph type="sldNum" sz="quarter" idx="4"/>
          </p:nvPr>
        </p:nvSpPr>
        <p:spPr>
          <a:xfrm>
            <a:off x="10989591" y="100584"/>
            <a:ext cx="640080" cy="365125"/>
          </a:xfrm>
          <a:prstGeom prst="rect">
            <a:avLst/>
          </a:prstGeom>
        </p:spPr>
        <p:txBody>
          <a:bodyPr vert="horz" lIns="91440" tIns="45720" rIns="91440" bIns="45720" rtlCol="0" anchor="ctr"/>
          <a:lstStyle>
            <a:lvl1pPr algn="r">
              <a:defRPr sz="900">
                <a:solidFill>
                  <a:schemeClr val="tx1"/>
                </a:solidFill>
              </a:defRPr>
            </a:lvl1pPr>
          </a:lstStyle>
          <a:p>
            <a:fld id="{60553ECD-7F6D-420D-93CA-D8D15EB427AC}" type="slidenum">
              <a:rPr lang="en-US" smtClean="0"/>
              <a:pPr/>
              <a:t>‹#›</a:t>
            </a:fld>
            <a:endParaRPr lang="en-US" dirty="0"/>
          </a:p>
        </p:txBody>
      </p:sp>
      <p:cxnSp>
        <p:nvCxnSpPr>
          <p:cNvPr id="8" name="Straight Connector 7">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p:cNvCxnSpPr>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p:cNvCxnSpPr>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049642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74" r:id="rId6"/>
    <p:sldLayoutId id="2147483769" r:id="rId7"/>
    <p:sldLayoutId id="2147483770" r:id="rId8"/>
    <p:sldLayoutId id="2147483771" r:id="rId9"/>
    <p:sldLayoutId id="2147483773" r:id="rId10"/>
    <p:sldLayoutId id="2147483772" r:id="rId11"/>
  </p:sldLayoutIdLst>
  <p:txStyles>
    <p:titleStyle>
      <a:lvl1pPr algn="l" defTabSz="914400" rtl="0" eaLnBrk="1" latinLnBrk="0" hangingPunct="1">
        <a:lnSpc>
          <a:spcPct val="100000"/>
        </a:lnSpc>
        <a:spcBef>
          <a:spcPct val="0"/>
        </a:spcBef>
        <a:buNone/>
        <a:defRPr sz="6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dlrc.org/spaces/3104"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creativecommons.org/licenses/by-nd/3.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pursuit.unimelb.edu.au/articles/fighting-for-disabled-people-s-health" TargetMode="External"/><Relationship Id="rId5" Type="http://schemas.openxmlformats.org/officeDocument/2006/relationships/image" Target="../media/image11.jpg"/><Relationship Id="rId4" Type="http://schemas.openxmlformats.org/officeDocument/2006/relationships/hyperlink" Target="https://www.pexels.com/photo/accident-assistance-disability-disabled-161415/" TargetMode="Externa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8" Type="http://schemas.openxmlformats.org/officeDocument/2006/relationships/hyperlink" Target="https://www-jstor-org.ezproxy.lib.uconn.edu/stable/44783578?seq=17" TargetMode="External"/><Relationship Id="rId3" Type="http://schemas.openxmlformats.org/officeDocument/2006/relationships/hyperlink" Target="https://www.tandfonline.com/doi/full/10.1080/13603116.2018.1503347" TargetMode="External"/><Relationship Id="rId7" Type="http://schemas.openxmlformats.org/officeDocument/2006/relationships/hyperlink" Target="https://doi.org/10.18061/dsq.v39i1.6001" TargetMode="External"/><Relationship Id="rId12" Type="http://schemas.openxmlformats.org/officeDocument/2006/relationships/hyperlink" Target="https://doi.org/10.18061/dsq.v37i2.5417" TargetMode="External"/><Relationship Id="rId2" Type="http://schemas.openxmlformats.org/officeDocument/2006/relationships/hyperlink" Target="https://doi.org/10.1007/s12207-019-09339-9" TargetMode="External"/><Relationship Id="rId1" Type="http://schemas.openxmlformats.org/officeDocument/2006/relationships/slideLayout" Target="../slideLayouts/slideLayout5.xml"/><Relationship Id="rId6" Type="http://schemas.openxmlformats.org/officeDocument/2006/relationships/hyperlink" Target="https://doi.org/10.5206/cjsotlrcacea.2022.1.13588" TargetMode="External"/><Relationship Id="rId11" Type="http://schemas.openxmlformats.org/officeDocument/2006/relationships/hyperlink" Target="https://doi.org/10.18061/dsq.v33i4.3871" TargetMode="External"/><Relationship Id="rId5" Type="http://schemas.openxmlformats.org/officeDocument/2006/relationships/hyperlink" Target="http://journals.sagepub.com/doi/10.1177/002221940832115" TargetMode="External"/><Relationship Id="rId10" Type="http://schemas.openxmlformats.org/officeDocument/2006/relationships/hyperlink" Target="https://cteresources.bc.edu/documentation/universal-design-for-learning/" TargetMode="External"/><Relationship Id="rId4" Type="http://schemas.openxmlformats.org/officeDocument/2006/relationships/hyperlink" Target="https://doi.org/10.1007/s10755-015-9326-7" TargetMode="External"/><Relationship Id="rId9" Type="http://schemas.openxmlformats.org/officeDocument/2006/relationships/hyperlink" Target="https://www.jstor.org/stable/44783578"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0FA88D0-E295-4CF3-934C-6423EACEB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oom with tables and chairs&#10;&#10;Description automatically generated">
            <a:extLst>
              <a:ext uri="{FF2B5EF4-FFF2-40B4-BE49-F238E27FC236}">
                <a16:creationId xmlns:a16="http://schemas.microsoft.com/office/drawing/2014/main" id="{DBAB9F67-7507-A83D-DB3F-EF347A9B0AAE}"/>
              </a:ext>
            </a:extLst>
          </p:cNvPr>
          <p:cNvPicPr>
            <a:picLocks noChangeAspect="1"/>
          </p:cNvPicPr>
          <p:nvPr/>
        </p:nvPicPr>
        <p:blipFill rotWithShape="1">
          <a:blip r:embed="rId2">
            <a:alphaModFix amt="40000"/>
            <a:extLst>
              <a:ext uri="{837473B0-CC2E-450A-ABE3-18F120FF3D39}">
                <a1611:picAttrSrcUrl xmlns:a1611="http://schemas.microsoft.com/office/drawing/2016/11/main" r:id="rId3"/>
              </a:ext>
            </a:extLst>
          </a:blip>
          <a:srcRect t="29670" r="-1" b="-1"/>
          <a:stretch/>
        </p:blipFill>
        <p:spPr>
          <a:xfrm>
            <a:off x="20" y="10"/>
            <a:ext cx="12188932" cy="6857990"/>
          </a:xfrm>
          <a:prstGeom prst="rect">
            <a:avLst/>
          </a:prstGeom>
        </p:spPr>
      </p:pic>
      <p:sp>
        <p:nvSpPr>
          <p:cNvPr id="2" name="Title 1">
            <a:extLst>
              <a:ext uri="{FF2B5EF4-FFF2-40B4-BE49-F238E27FC236}">
                <a16:creationId xmlns:a16="http://schemas.microsoft.com/office/drawing/2014/main" id="{0245C603-8474-0774-2E4E-F2607528EFE8}"/>
              </a:ext>
            </a:extLst>
          </p:cNvPr>
          <p:cNvSpPr>
            <a:spLocks noGrp="1"/>
          </p:cNvSpPr>
          <p:nvPr>
            <p:ph type="ctrTitle"/>
          </p:nvPr>
        </p:nvSpPr>
        <p:spPr>
          <a:xfrm>
            <a:off x="482600" y="732032"/>
            <a:ext cx="6900839" cy="2736390"/>
          </a:xfrm>
        </p:spPr>
        <p:txBody>
          <a:bodyPr anchor="t">
            <a:normAutofit/>
          </a:bodyPr>
          <a:lstStyle/>
          <a:p>
            <a:pPr>
              <a:lnSpc>
                <a:spcPct val="90000"/>
              </a:lnSpc>
            </a:pPr>
            <a:r>
              <a:rPr lang="en-US" sz="4400">
                <a:solidFill>
                  <a:srgbClr val="FFFFFF"/>
                </a:solidFill>
              </a:rPr>
              <a:t>Making the Undergraduate Classroom </a:t>
            </a:r>
            <a:r>
              <a:rPr lang="en-US" sz="4400" i="1">
                <a:solidFill>
                  <a:srgbClr val="FFFFFF"/>
                </a:solidFill>
              </a:rPr>
              <a:t>More</a:t>
            </a:r>
            <a:r>
              <a:rPr lang="en-US" sz="4400">
                <a:solidFill>
                  <a:srgbClr val="FFFFFF"/>
                </a:solidFill>
              </a:rPr>
              <a:t> Accessible</a:t>
            </a:r>
          </a:p>
        </p:txBody>
      </p:sp>
      <p:sp>
        <p:nvSpPr>
          <p:cNvPr id="3" name="Subtitle 2">
            <a:extLst>
              <a:ext uri="{FF2B5EF4-FFF2-40B4-BE49-F238E27FC236}">
                <a16:creationId xmlns:a16="http://schemas.microsoft.com/office/drawing/2014/main" id="{2FD053A9-513D-EAB2-7430-4D6606682FC4}"/>
              </a:ext>
            </a:extLst>
          </p:cNvPr>
          <p:cNvSpPr>
            <a:spLocks noGrp="1"/>
          </p:cNvSpPr>
          <p:nvPr>
            <p:ph type="subTitle" idx="1"/>
          </p:nvPr>
        </p:nvSpPr>
        <p:spPr>
          <a:xfrm>
            <a:off x="6596565" y="4201721"/>
            <a:ext cx="4986084" cy="1949813"/>
          </a:xfrm>
        </p:spPr>
        <p:txBody>
          <a:bodyPr anchor="b">
            <a:normAutofit fontScale="92500" lnSpcReduction="20000"/>
          </a:bodyPr>
          <a:lstStyle/>
          <a:p>
            <a:pPr algn="r"/>
            <a:r>
              <a:rPr lang="en-US" dirty="0">
                <a:solidFill>
                  <a:srgbClr val="FFFFFF"/>
                </a:solidFill>
              </a:rPr>
              <a:t>Kimberly R. Bergendahl, </a:t>
            </a:r>
          </a:p>
          <a:p>
            <a:pPr algn="r"/>
            <a:r>
              <a:rPr lang="en-US" dirty="0">
                <a:solidFill>
                  <a:srgbClr val="FFFFFF"/>
                </a:solidFill>
              </a:rPr>
              <a:t>Associate Professor in Residence</a:t>
            </a:r>
          </a:p>
          <a:p>
            <a:pPr algn="r"/>
            <a:r>
              <a:rPr lang="en-US" dirty="0">
                <a:solidFill>
                  <a:srgbClr val="FFFFFF"/>
                </a:solidFill>
              </a:rPr>
              <a:t>Department of Political Science, University of Connecticut</a:t>
            </a:r>
          </a:p>
          <a:p>
            <a:pPr algn="r"/>
            <a:r>
              <a:rPr lang="en-US" dirty="0">
                <a:solidFill>
                  <a:srgbClr val="FFFFFF"/>
                </a:solidFill>
              </a:rPr>
              <a:t>February 26, 2024 </a:t>
            </a:r>
          </a:p>
        </p:txBody>
      </p:sp>
      <p:cxnSp>
        <p:nvCxnSpPr>
          <p:cNvPr id="48" name="Straight Connector 47">
            <a:extLst>
              <a:ext uri="{FF2B5EF4-FFF2-40B4-BE49-F238E27FC236}">
                <a16:creationId xmlns:a16="http://schemas.microsoft.com/office/drawing/2014/main" id="{8F4E56A8-93D5-4BE3-AE61-84677331AD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BD492A0C-1773-477B-83B5-C707CB0577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4FE9A75-8689-1D3F-368D-6B86D584D4B6}"/>
              </a:ext>
            </a:extLst>
          </p:cNvPr>
          <p:cNvSpPr txBox="1"/>
          <p:nvPr/>
        </p:nvSpPr>
        <p:spPr>
          <a:xfrm>
            <a:off x="9808172" y="6657945"/>
            <a:ext cx="238078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dlrc.org/spaces/310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9" name="Picture 8">
            <a:extLst>
              <a:ext uri="{FF2B5EF4-FFF2-40B4-BE49-F238E27FC236}">
                <a16:creationId xmlns:a16="http://schemas.microsoft.com/office/drawing/2014/main" id="{F7318D42-0DDF-BA5C-6FC4-473F4235A31D}"/>
              </a:ext>
            </a:extLst>
          </p:cNvPr>
          <p:cNvPicPr>
            <a:picLocks noChangeAspect="1"/>
          </p:cNvPicPr>
          <p:nvPr/>
        </p:nvPicPr>
        <p:blipFill>
          <a:blip r:embed="rId5"/>
          <a:stretch>
            <a:fillRect/>
          </a:stretch>
        </p:blipFill>
        <p:spPr>
          <a:xfrm>
            <a:off x="609351" y="4310022"/>
            <a:ext cx="3150229" cy="1949813"/>
          </a:xfrm>
          <a:prstGeom prst="rect">
            <a:avLst/>
          </a:prstGeom>
        </p:spPr>
      </p:pic>
    </p:spTree>
    <p:extLst>
      <p:ext uri="{BB962C8B-B14F-4D97-AF65-F5344CB8AC3E}">
        <p14:creationId xmlns:p14="http://schemas.microsoft.com/office/powerpoint/2010/main" val="186956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7D65-BBAD-304C-F642-11BED022D3D3}"/>
              </a:ext>
            </a:extLst>
          </p:cNvPr>
          <p:cNvSpPr>
            <a:spLocks noGrp="1"/>
          </p:cNvSpPr>
          <p:nvPr>
            <p:ph type="title"/>
          </p:nvPr>
        </p:nvSpPr>
        <p:spPr>
          <a:xfrm>
            <a:off x="838200" y="681037"/>
            <a:ext cx="10515600" cy="1025843"/>
          </a:xfrm>
        </p:spPr>
        <p:txBody>
          <a:bodyPr>
            <a:normAutofit/>
          </a:bodyPr>
          <a:lstStyle/>
          <a:p>
            <a:r>
              <a:rPr lang="en-US" sz="4400" dirty="0"/>
              <a:t>Courts as Agents of “Social Change?”</a:t>
            </a:r>
          </a:p>
        </p:txBody>
      </p:sp>
      <p:sp>
        <p:nvSpPr>
          <p:cNvPr id="3" name="Content Placeholder 2">
            <a:extLst>
              <a:ext uri="{FF2B5EF4-FFF2-40B4-BE49-F238E27FC236}">
                <a16:creationId xmlns:a16="http://schemas.microsoft.com/office/drawing/2014/main" id="{2A7B5DD1-F2F3-47E8-F589-CE3C293EFA19}"/>
              </a:ext>
            </a:extLst>
          </p:cNvPr>
          <p:cNvSpPr>
            <a:spLocks noGrp="1"/>
          </p:cNvSpPr>
          <p:nvPr>
            <p:ph idx="1"/>
          </p:nvPr>
        </p:nvSpPr>
        <p:spPr>
          <a:xfrm>
            <a:off x="838200" y="1706880"/>
            <a:ext cx="10515600" cy="4470083"/>
          </a:xfrm>
        </p:spPr>
        <p:txBody>
          <a:bodyPr>
            <a:normAutofit/>
          </a:bodyPr>
          <a:lstStyle/>
          <a:p>
            <a:pPr marL="228600" indent="0">
              <a:buNone/>
            </a:pPr>
            <a:r>
              <a:rPr lang="en-US" dirty="0"/>
              <a:t>Lawsuits have often defined the types of accommodations requests we receive</a:t>
            </a:r>
          </a:p>
          <a:p>
            <a:endParaRPr lang="en-US" dirty="0"/>
          </a:p>
          <a:p>
            <a:r>
              <a:rPr lang="en-US" dirty="0"/>
              <a:t>Example:  “Extra Time”</a:t>
            </a:r>
          </a:p>
          <a:p>
            <a:pPr>
              <a:buFont typeface="Wingdings" pitchFamily="2" charset="2"/>
              <a:buChar char="Ø"/>
            </a:pPr>
            <a:r>
              <a:rPr lang="en-US" dirty="0"/>
              <a:t>No definitive research on effectiveness of this accommodation (Holmes and Silvestri, 2019)</a:t>
            </a:r>
          </a:p>
          <a:p>
            <a:pPr>
              <a:buFont typeface="Wingdings" pitchFamily="2" charset="2"/>
              <a:buChar char="Ø"/>
            </a:pPr>
            <a:r>
              <a:rPr lang="en-US" dirty="0"/>
              <a:t>Some faculty try to get around the accommodation by saying that extra time has been added, yet applies to all in a class</a:t>
            </a:r>
          </a:p>
          <a:p>
            <a:pPr>
              <a:buFont typeface="Wingdings" pitchFamily="2" charset="2"/>
              <a:buChar char="Ø"/>
            </a:pPr>
            <a:r>
              <a:rPr lang="en-US" dirty="0"/>
              <a:t>Cannot do that!</a:t>
            </a:r>
          </a:p>
        </p:txBody>
      </p:sp>
    </p:spTree>
    <p:extLst>
      <p:ext uri="{BB962C8B-B14F-4D97-AF65-F5344CB8AC3E}">
        <p14:creationId xmlns:p14="http://schemas.microsoft.com/office/powerpoint/2010/main" val="404970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7486-F2B8-8E05-872C-6E2D0D985AAE}"/>
              </a:ext>
            </a:extLst>
          </p:cNvPr>
          <p:cNvSpPr>
            <a:spLocks noGrp="1"/>
          </p:cNvSpPr>
          <p:nvPr>
            <p:ph type="title"/>
          </p:nvPr>
        </p:nvSpPr>
        <p:spPr>
          <a:xfrm>
            <a:off x="838200" y="681038"/>
            <a:ext cx="10515600" cy="940934"/>
          </a:xfrm>
        </p:spPr>
        <p:txBody>
          <a:bodyPr/>
          <a:lstStyle/>
          <a:p>
            <a:r>
              <a:rPr lang="en-US" sz="4400" dirty="0"/>
              <a:t>Cultural Change?</a:t>
            </a:r>
          </a:p>
        </p:txBody>
      </p:sp>
      <p:sp>
        <p:nvSpPr>
          <p:cNvPr id="3" name="Content Placeholder 2">
            <a:extLst>
              <a:ext uri="{FF2B5EF4-FFF2-40B4-BE49-F238E27FC236}">
                <a16:creationId xmlns:a16="http://schemas.microsoft.com/office/drawing/2014/main" id="{015E76A1-0CE7-DCF2-6D91-83D0BE96F82D}"/>
              </a:ext>
            </a:extLst>
          </p:cNvPr>
          <p:cNvSpPr>
            <a:spLocks noGrp="1"/>
          </p:cNvSpPr>
          <p:nvPr>
            <p:ph idx="1"/>
          </p:nvPr>
        </p:nvSpPr>
        <p:spPr>
          <a:xfrm>
            <a:off x="838200" y="1755648"/>
            <a:ext cx="10515600" cy="4421315"/>
          </a:xfrm>
        </p:spPr>
        <p:txBody>
          <a:bodyPr>
            <a:noAutofit/>
          </a:bodyPr>
          <a:lstStyle/>
          <a:p>
            <a:pPr marL="228600" indent="0">
              <a:buNone/>
            </a:pPr>
            <a:r>
              <a:rPr lang="en-US" sz="2000" dirty="0"/>
              <a:t>Earlier studies noted the reluctance of college students to disclose disability due to fear of stigma (see </a:t>
            </a:r>
            <a:r>
              <a:rPr lang="en-US" sz="2000" dirty="0" err="1"/>
              <a:t>Denhart</a:t>
            </a:r>
            <a:r>
              <a:rPr lang="en-US" sz="2000" dirty="0"/>
              <a:t>, 2008)</a:t>
            </a:r>
          </a:p>
          <a:p>
            <a:pPr marL="571500" indent="-342900">
              <a:buFont typeface="Wingdings" pitchFamily="2" charset="2"/>
              <a:buChar char="Ø"/>
            </a:pPr>
            <a:r>
              <a:rPr lang="en-US" sz="2000" dirty="0"/>
              <a:t>Grad students are even less likely to report due to stigma (see Damiani and </a:t>
            </a:r>
            <a:r>
              <a:rPr lang="en-US" sz="2000" dirty="0" err="1"/>
              <a:t>Harbour</a:t>
            </a:r>
            <a:r>
              <a:rPr lang="en-US" sz="2000" dirty="0"/>
              <a:t>, 2015; Jain et al., 2020; Pearson and </a:t>
            </a:r>
            <a:r>
              <a:rPr lang="en-US" sz="2000" dirty="0" err="1"/>
              <a:t>Boskovich</a:t>
            </a:r>
            <a:r>
              <a:rPr lang="en-US" sz="2000" dirty="0"/>
              <a:t>, 2019)</a:t>
            </a:r>
          </a:p>
          <a:p>
            <a:endParaRPr lang="en-US" sz="2000" dirty="0"/>
          </a:p>
          <a:p>
            <a:pPr marL="228600" indent="0">
              <a:buNone/>
            </a:pPr>
            <a:r>
              <a:rPr lang="en-US" sz="2000" dirty="0"/>
              <a:t>Have there been changes in disclosure since 2008?</a:t>
            </a:r>
          </a:p>
          <a:p>
            <a:pPr marL="571500" indent="-342900">
              <a:buFont typeface="Wingdings" pitchFamily="2" charset="2"/>
              <a:buChar char="Ø"/>
            </a:pPr>
            <a:r>
              <a:rPr lang="en-US" sz="2000" dirty="0"/>
              <a:t>Data show significant increase in accommodations requests from undergraduates who have disclosed a disability, especially after 2020, at UConn</a:t>
            </a:r>
          </a:p>
          <a:p>
            <a:pPr marL="228600" indent="0">
              <a:buNone/>
            </a:pPr>
            <a:endParaRPr lang="en-US" sz="2000" dirty="0"/>
          </a:p>
          <a:p>
            <a:pPr marL="228600" indent="0">
              <a:buNone/>
            </a:pPr>
            <a:r>
              <a:rPr lang="en-US" sz="2000" dirty="0"/>
              <a:t>Does this mean students are less likely to fear that “stigma?”</a:t>
            </a:r>
          </a:p>
          <a:p>
            <a:pPr marL="228600" indent="0">
              <a:buNone/>
            </a:pPr>
            <a:r>
              <a:rPr lang="en-US" sz="2000" dirty="0"/>
              <a:t>What can faculty do to foster a culture of accessibility?</a:t>
            </a:r>
          </a:p>
        </p:txBody>
      </p:sp>
    </p:spTree>
    <p:extLst>
      <p:ext uri="{BB962C8B-B14F-4D97-AF65-F5344CB8AC3E}">
        <p14:creationId xmlns:p14="http://schemas.microsoft.com/office/powerpoint/2010/main" val="43883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8"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5" name="Picture 4" descr="Magnifying glass showing decling performance">
            <a:extLst>
              <a:ext uri="{FF2B5EF4-FFF2-40B4-BE49-F238E27FC236}">
                <a16:creationId xmlns:a16="http://schemas.microsoft.com/office/drawing/2014/main" id="{5B309C0E-F5BD-B321-087D-854650EBA3D0}"/>
              </a:ext>
            </a:extLst>
          </p:cNvPr>
          <p:cNvPicPr>
            <a:picLocks noChangeAspect="1"/>
          </p:cNvPicPr>
          <p:nvPr/>
        </p:nvPicPr>
        <p:blipFill rotWithShape="1">
          <a:blip r:embed="rId2">
            <a:alphaModFix/>
          </a:blip>
          <a:srcRect t="1210" r="-1" b="14498"/>
          <a:stretch/>
        </p:blipFill>
        <p:spPr>
          <a:xfrm>
            <a:off x="1530" y="10"/>
            <a:ext cx="12188941" cy="6857990"/>
          </a:xfrm>
          <a:prstGeom prst="rect">
            <a:avLst/>
          </a:prstGeom>
        </p:spPr>
      </p:pic>
      <p:sp>
        <p:nvSpPr>
          <p:cNvPr id="20" name="Rectangle 19">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22C92-3687-4E83-232C-5F1B8FCE5F9E}"/>
              </a:ext>
            </a:extLst>
          </p:cNvPr>
          <p:cNvSpPr>
            <a:spLocks noGrp="1"/>
          </p:cNvSpPr>
          <p:nvPr>
            <p:ph type="title"/>
          </p:nvPr>
        </p:nvSpPr>
        <p:spPr>
          <a:xfrm>
            <a:off x="457199" y="1122363"/>
            <a:ext cx="5638801" cy="2387600"/>
          </a:xfrm>
        </p:spPr>
        <p:txBody>
          <a:bodyPr vert="horz" lIns="91440" tIns="45720" rIns="91440" bIns="45720" rtlCol="0" anchor="b">
            <a:normAutofit/>
          </a:bodyPr>
          <a:lstStyle/>
          <a:p>
            <a:pPr>
              <a:lnSpc>
                <a:spcPct val="90000"/>
              </a:lnSpc>
            </a:pPr>
            <a:r>
              <a:rPr lang="en-US" sz="5100">
                <a:solidFill>
                  <a:srgbClr val="FFFFFF"/>
                </a:solidFill>
              </a:rPr>
              <a:t>Current Data on Accommodations Requests</a:t>
            </a:r>
          </a:p>
        </p:txBody>
      </p:sp>
      <p:sp>
        <p:nvSpPr>
          <p:cNvPr id="3" name="Content Placeholder 2">
            <a:extLst>
              <a:ext uri="{FF2B5EF4-FFF2-40B4-BE49-F238E27FC236}">
                <a16:creationId xmlns:a16="http://schemas.microsoft.com/office/drawing/2014/main" id="{AE876136-D247-6729-0AE5-228146DF011D}"/>
              </a:ext>
            </a:extLst>
          </p:cNvPr>
          <p:cNvSpPr>
            <a:spLocks noGrp="1"/>
          </p:cNvSpPr>
          <p:nvPr>
            <p:ph idx="1"/>
          </p:nvPr>
        </p:nvSpPr>
        <p:spPr>
          <a:xfrm>
            <a:off x="457199" y="3602038"/>
            <a:ext cx="5638801" cy="1655762"/>
          </a:xfrm>
        </p:spPr>
        <p:txBody>
          <a:bodyPr vert="horz" lIns="91440" tIns="45720" rIns="91440" bIns="45720" rtlCol="0">
            <a:normAutofit/>
          </a:bodyPr>
          <a:lstStyle/>
          <a:p>
            <a:r>
              <a:rPr lang="en-US" dirty="0">
                <a:solidFill>
                  <a:srgbClr val="FFFFFF"/>
                </a:solidFill>
              </a:rPr>
              <a:t>Christine Wenzel, Executive Director, Center for Students With Disabilities</a:t>
            </a:r>
          </a:p>
        </p:txBody>
      </p:sp>
      <p:cxnSp>
        <p:nvCxnSpPr>
          <p:cNvPr id="22" name="Straight Connector 21">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1373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7E5F-139C-9FAD-7A97-039861F293D2}"/>
              </a:ext>
            </a:extLst>
          </p:cNvPr>
          <p:cNvSpPr>
            <a:spLocks noGrp="1"/>
          </p:cNvSpPr>
          <p:nvPr>
            <p:ph type="title"/>
          </p:nvPr>
        </p:nvSpPr>
        <p:spPr>
          <a:xfrm>
            <a:off x="838200" y="609600"/>
            <a:ext cx="4448175" cy="5567363"/>
          </a:xfrm>
        </p:spPr>
        <p:txBody>
          <a:bodyPr anchor="ctr">
            <a:normAutofit/>
          </a:bodyPr>
          <a:lstStyle/>
          <a:p>
            <a:r>
              <a:rPr lang="en-US" sz="4400">
                <a:gradFill flip="none" rotWithShape="1">
                  <a:gsLst>
                    <a:gs pos="0">
                      <a:schemeClr val="accent5">
                        <a:alpha val="70000"/>
                      </a:schemeClr>
                    </a:gs>
                    <a:gs pos="100000">
                      <a:schemeClr val="accent1">
                        <a:alpha val="70000"/>
                      </a:schemeClr>
                    </a:gs>
                  </a:gsLst>
                  <a:lin ang="0" scaled="1"/>
                  <a:tileRect/>
                </a:gradFill>
              </a:rPr>
              <a:t>Center for Students with Disabilities (CSD)</a:t>
            </a:r>
          </a:p>
        </p:txBody>
      </p:sp>
      <p:graphicFrame>
        <p:nvGraphicFramePr>
          <p:cNvPr id="5" name="Content Placeholder 2">
            <a:extLst>
              <a:ext uri="{FF2B5EF4-FFF2-40B4-BE49-F238E27FC236}">
                <a16:creationId xmlns:a16="http://schemas.microsoft.com/office/drawing/2014/main" id="{ABA57E91-4ED9-45D3-7453-086E997F5A42}"/>
              </a:ext>
            </a:extLst>
          </p:cNvPr>
          <p:cNvGraphicFramePr>
            <a:graphicFrameLocks noGrp="1"/>
          </p:cNvGraphicFramePr>
          <p:nvPr>
            <p:ph idx="1"/>
          </p:nvPr>
        </p:nvGraphicFramePr>
        <p:xfrm>
          <a:off x="5667374" y="609600"/>
          <a:ext cx="5686425"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8359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1300" y="649704"/>
            <a:ext cx="7772400" cy="829209"/>
          </a:xfrm>
        </p:spPr>
        <p:txBody>
          <a:bodyPr>
            <a:normAutofit/>
          </a:bodyPr>
          <a:lstStyle/>
          <a:p>
            <a:r>
              <a:rPr lang="en-US" sz="4800" b="1" dirty="0">
                <a:latin typeface="Abadi" panose="020B0604020104020204" pitchFamily="34" charset="0"/>
                <a:cs typeface="Arial"/>
              </a:rPr>
              <a:t>Students Served by CSD</a:t>
            </a:r>
            <a:endParaRPr lang="en-US" sz="4800" dirty="0">
              <a:latin typeface="Abadi" panose="020B0604020104020204" pitchFamily="34" charset="0"/>
              <a:cs typeface="Arial"/>
            </a:endParaRPr>
          </a:p>
        </p:txBody>
      </p:sp>
      <p:graphicFrame>
        <p:nvGraphicFramePr>
          <p:cNvPr id="4" name="Chart 3">
            <a:extLst>
              <a:ext uri="{FF2B5EF4-FFF2-40B4-BE49-F238E27FC236}">
                <a16:creationId xmlns:a16="http://schemas.microsoft.com/office/drawing/2014/main" id="{F1FB5CE6-ED1E-9972-EF2B-E2F696DA03D2}"/>
              </a:ext>
            </a:extLst>
          </p:cNvPr>
          <p:cNvGraphicFramePr/>
          <p:nvPr/>
        </p:nvGraphicFramePr>
        <p:xfrm>
          <a:off x="2334228" y="1478914"/>
          <a:ext cx="7500395" cy="47293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C25A75A-5E5F-1A7E-D9B9-5D592680BDEA}"/>
              </a:ext>
            </a:extLst>
          </p:cNvPr>
          <p:cNvSpPr txBox="1"/>
          <p:nvPr/>
        </p:nvSpPr>
        <p:spPr>
          <a:xfrm>
            <a:off x="6001473" y="6372788"/>
            <a:ext cx="6099858" cy="292388"/>
          </a:xfrm>
          <a:prstGeom prst="rect">
            <a:avLst/>
          </a:prstGeom>
          <a:noFill/>
        </p:spPr>
        <p:txBody>
          <a:bodyPr wrap="square">
            <a:spAutoFit/>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Credit:  Christine Wenzel, Executive Director, Center for Students With Disabilities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27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B3DD-DA8B-438A-806D-49F6D20A492E}"/>
              </a:ext>
            </a:extLst>
          </p:cNvPr>
          <p:cNvSpPr>
            <a:spLocks noGrp="1"/>
          </p:cNvSpPr>
          <p:nvPr>
            <p:ph type="title"/>
          </p:nvPr>
        </p:nvSpPr>
        <p:spPr>
          <a:xfrm>
            <a:off x="485774" y="5341434"/>
            <a:ext cx="5943767" cy="892372"/>
          </a:xfrm>
        </p:spPr>
        <p:txBody>
          <a:bodyPr vert="horz" lIns="91440" tIns="45720" rIns="91440" bIns="45720" rtlCol="0" anchor="t">
            <a:normAutofit/>
          </a:bodyPr>
          <a:lstStyle/>
          <a:p>
            <a:r>
              <a:rPr lang="en-US" sz="3600" b="1" dirty="0"/>
              <a:t>Students with Disabilities</a:t>
            </a:r>
          </a:p>
        </p:txBody>
      </p:sp>
      <p:graphicFrame>
        <p:nvGraphicFramePr>
          <p:cNvPr id="4" name="Table 4">
            <a:extLst>
              <a:ext uri="{FF2B5EF4-FFF2-40B4-BE49-F238E27FC236}">
                <a16:creationId xmlns:a16="http://schemas.microsoft.com/office/drawing/2014/main" id="{416D4BEB-E547-4BA5-9A55-8DBB37DE35A3}"/>
              </a:ext>
            </a:extLst>
          </p:cNvPr>
          <p:cNvGraphicFramePr>
            <a:graphicFrameLocks noGrp="1"/>
          </p:cNvGraphicFramePr>
          <p:nvPr>
            <p:ph idx="1"/>
            <p:extLst>
              <p:ext uri="{D42A27DB-BD31-4B8C-83A1-F6EECF244321}">
                <p14:modId xmlns:p14="http://schemas.microsoft.com/office/powerpoint/2010/main" val="758807911"/>
              </p:ext>
            </p:extLst>
          </p:nvPr>
        </p:nvGraphicFramePr>
        <p:xfrm>
          <a:off x="485774" y="444616"/>
          <a:ext cx="11172825" cy="4261350"/>
        </p:xfrm>
        <a:graphic>
          <a:graphicData uri="http://schemas.openxmlformats.org/drawingml/2006/table">
            <a:tbl>
              <a:tblPr firstRow="1" bandRow="1">
                <a:tableStyleId>{5C22544A-7EE6-4342-B048-85BDC9FD1C3A}</a:tableStyleId>
              </a:tblPr>
              <a:tblGrid>
                <a:gridCol w="4681969">
                  <a:extLst>
                    <a:ext uri="{9D8B030D-6E8A-4147-A177-3AD203B41FA5}">
                      <a16:colId xmlns:a16="http://schemas.microsoft.com/office/drawing/2014/main" val="4214761124"/>
                    </a:ext>
                  </a:extLst>
                </a:gridCol>
                <a:gridCol w="1838691">
                  <a:extLst>
                    <a:ext uri="{9D8B030D-6E8A-4147-A177-3AD203B41FA5}">
                      <a16:colId xmlns:a16="http://schemas.microsoft.com/office/drawing/2014/main" val="2646979494"/>
                    </a:ext>
                  </a:extLst>
                </a:gridCol>
                <a:gridCol w="1838691">
                  <a:extLst>
                    <a:ext uri="{9D8B030D-6E8A-4147-A177-3AD203B41FA5}">
                      <a16:colId xmlns:a16="http://schemas.microsoft.com/office/drawing/2014/main" val="639685473"/>
                    </a:ext>
                  </a:extLst>
                </a:gridCol>
                <a:gridCol w="2813474">
                  <a:extLst>
                    <a:ext uri="{9D8B030D-6E8A-4147-A177-3AD203B41FA5}">
                      <a16:colId xmlns:a16="http://schemas.microsoft.com/office/drawing/2014/main" val="2809175178"/>
                    </a:ext>
                  </a:extLst>
                </a:gridCol>
              </a:tblGrid>
              <a:tr h="426135">
                <a:tc>
                  <a:txBody>
                    <a:bodyPr/>
                    <a:lstStyle/>
                    <a:p>
                      <a:r>
                        <a:rPr lang="en-US" sz="1400"/>
                        <a:t>Category*</a:t>
                      </a:r>
                    </a:p>
                  </a:txBody>
                  <a:tcPr marL="68702" marR="68702" marT="34351" marB="34351"/>
                </a:tc>
                <a:tc>
                  <a:txBody>
                    <a:bodyPr/>
                    <a:lstStyle/>
                    <a:p>
                      <a:pPr algn="r"/>
                      <a:r>
                        <a:rPr lang="en-US" sz="1400"/>
                        <a:t>2020-2021</a:t>
                      </a:r>
                    </a:p>
                  </a:txBody>
                  <a:tcPr marL="68702" marR="68702" marT="34351" marB="34351"/>
                </a:tc>
                <a:tc>
                  <a:txBody>
                    <a:bodyPr/>
                    <a:lstStyle/>
                    <a:p>
                      <a:pPr algn="r"/>
                      <a:r>
                        <a:rPr lang="en-US" sz="1400"/>
                        <a:t>2021-2022</a:t>
                      </a:r>
                    </a:p>
                  </a:txBody>
                  <a:tcPr marL="68702" marR="68702" marT="34351" marB="34351"/>
                </a:tc>
                <a:tc>
                  <a:txBody>
                    <a:bodyPr/>
                    <a:lstStyle/>
                    <a:p>
                      <a:pPr algn="r"/>
                      <a:r>
                        <a:rPr lang="en-US" sz="1400"/>
                        <a:t>%Increase/Decrease</a:t>
                      </a:r>
                    </a:p>
                  </a:txBody>
                  <a:tcPr marL="68702" marR="68702" marT="34351" marB="34351"/>
                </a:tc>
                <a:extLst>
                  <a:ext uri="{0D108BD9-81ED-4DB2-BD59-A6C34878D82A}">
                    <a16:rowId xmlns:a16="http://schemas.microsoft.com/office/drawing/2014/main" val="644456741"/>
                  </a:ext>
                </a:extLst>
              </a:tr>
              <a:tr h="426135">
                <a:tc>
                  <a:txBody>
                    <a:bodyPr/>
                    <a:lstStyle/>
                    <a:p>
                      <a:r>
                        <a:rPr lang="en-US" sz="1400">
                          <a:solidFill>
                            <a:schemeClr val="tx2"/>
                          </a:solidFill>
                          <a:latin typeface="Abadi" panose="020B0604020104020204" pitchFamily="34" charset="0"/>
                        </a:rPr>
                        <a:t>Attention Deficit/Hyperactivity Disorder</a:t>
                      </a:r>
                    </a:p>
                  </a:txBody>
                  <a:tcPr marL="68702" marR="68702" marT="34351" marB="34351"/>
                </a:tc>
                <a:tc>
                  <a:txBody>
                    <a:bodyPr/>
                    <a:lstStyle/>
                    <a:p>
                      <a:pPr algn="r"/>
                      <a:r>
                        <a:rPr lang="en-US" sz="1400">
                          <a:solidFill>
                            <a:schemeClr val="tx2"/>
                          </a:solidFill>
                          <a:latin typeface="Abadi" panose="020B0604020104020204" pitchFamily="34" charset="0"/>
                        </a:rPr>
                        <a:t>1,198</a:t>
                      </a:r>
                    </a:p>
                  </a:txBody>
                  <a:tcPr marL="68702" marR="68702" marT="34351" marB="34351"/>
                </a:tc>
                <a:tc>
                  <a:txBody>
                    <a:bodyPr/>
                    <a:lstStyle/>
                    <a:p>
                      <a:pPr algn="r"/>
                      <a:r>
                        <a:rPr lang="en-US" sz="1400">
                          <a:solidFill>
                            <a:schemeClr val="tx2"/>
                          </a:solidFill>
                          <a:latin typeface="Abadi" panose="020B0604020104020204" pitchFamily="34" charset="0"/>
                        </a:rPr>
                        <a:t>1,490</a:t>
                      </a:r>
                    </a:p>
                  </a:txBody>
                  <a:tcPr marL="68702" marR="68702" marT="34351" marB="34351"/>
                </a:tc>
                <a:tc>
                  <a:txBody>
                    <a:bodyPr/>
                    <a:lstStyle/>
                    <a:p>
                      <a:pPr algn="r"/>
                      <a:r>
                        <a:rPr lang="en-US" sz="1400">
                          <a:solidFill>
                            <a:schemeClr val="tx2"/>
                          </a:solidFill>
                          <a:latin typeface="Abadi" panose="020B0604020104020204" pitchFamily="34" charset="0"/>
                        </a:rPr>
                        <a:t>24% increase</a:t>
                      </a:r>
                    </a:p>
                  </a:txBody>
                  <a:tcPr marL="68702" marR="68702" marT="34351" marB="34351"/>
                </a:tc>
                <a:extLst>
                  <a:ext uri="{0D108BD9-81ED-4DB2-BD59-A6C34878D82A}">
                    <a16:rowId xmlns:a16="http://schemas.microsoft.com/office/drawing/2014/main" val="3285739513"/>
                  </a:ext>
                </a:extLst>
              </a:tr>
              <a:tr h="426135">
                <a:tc>
                  <a:txBody>
                    <a:bodyPr/>
                    <a:lstStyle/>
                    <a:p>
                      <a:r>
                        <a:rPr lang="en-US" sz="1400">
                          <a:solidFill>
                            <a:schemeClr val="tx2"/>
                          </a:solidFill>
                          <a:latin typeface="Abadi" panose="020B0604020104020204" pitchFamily="34" charset="0"/>
                        </a:rPr>
                        <a:t>Autism Spectrum Disorder</a:t>
                      </a:r>
                    </a:p>
                  </a:txBody>
                  <a:tcPr marL="68702" marR="68702" marT="34351" marB="34351"/>
                </a:tc>
                <a:tc>
                  <a:txBody>
                    <a:bodyPr/>
                    <a:lstStyle/>
                    <a:p>
                      <a:pPr algn="r"/>
                      <a:r>
                        <a:rPr lang="en-US" sz="1400">
                          <a:solidFill>
                            <a:schemeClr val="tx2"/>
                          </a:solidFill>
                          <a:latin typeface="Abadi" panose="020B0604020104020204" pitchFamily="34" charset="0"/>
                        </a:rPr>
                        <a:t>169</a:t>
                      </a:r>
                    </a:p>
                  </a:txBody>
                  <a:tcPr marL="68702" marR="68702" marT="34351" marB="34351"/>
                </a:tc>
                <a:tc>
                  <a:txBody>
                    <a:bodyPr/>
                    <a:lstStyle/>
                    <a:p>
                      <a:pPr algn="r"/>
                      <a:r>
                        <a:rPr lang="en-US" sz="1400">
                          <a:solidFill>
                            <a:schemeClr val="tx2"/>
                          </a:solidFill>
                          <a:latin typeface="Abadi" panose="020B0604020104020204" pitchFamily="34" charset="0"/>
                        </a:rPr>
                        <a:t>218</a:t>
                      </a:r>
                    </a:p>
                  </a:txBody>
                  <a:tcPr marL="68702" marR="68702" marT="34351" marB="34351"/>
                </a:tc>
                <a:tc>
                  <a:txBody>
                    <a:bodyPr/>
                    <a:lstStyle/>
                    <a:p>
                      <a:pPr algn="r"/>
                      <a:r>
                        <a:rPr lang="en-US" sz="1400">
                          <a:solidFill>
                            <a:schemeClr val="tx2"/>
                          </a:solidFill>
                          <a:latin typeface="Abadi" panose="020B0604020104020204" pitchFamily="34" charset="0"/>
                        </a:rPr>
                        <a:t>29% increase</a:t>
                      </a:r>
                    </a:p>
                  </a:txBody>
                  <a:tcPr marL="68702" marR="68702" marT="34351" marB="34351"/>
                </a:tc>
                <a:extLst>
                  <a:ext uri="{0D108BD9-81ED-4DB2-BD59-A6C34878D82A}">
                    <a16:rowId xmlns:a16="http://schemas.microsoft.com/office/drawing/2014/main" val="3874613991"/>
                  </a:ext>
                </a:extLst>
              </a:tr>
              <a:tr h="426135">
                <a:tc>
                  <a:txBody>
                    <a:bodyPr/>
                    <a:lstStyle/>
                    <a:p>
                      <a:r>
                        <a:rPr lang="en-US" sz="1400">
                          <a:solidFill>
                            <a:schemeClr val="tx2"/>
                          </a:solidFill>
                          <a:latin typeface="Abadi" panose="020B0604020104020204" pitchFamily="34" charset="0"/>
                        </a:rPr>
                        <a:t>Chronic Health Conditions</a:t>
                      </a:r>
                    </a:p>
                  </a:txBody>
                  <a:tcPr marL="68702" marR="68702" marT="34351" marB="34351"/>
                </a:tc>
                <a:tc>
                  <a:txBody>
                    <a:bodyPr/>
                    <a:lstStyle/>
                    <a:p>
                      <a:pPr algn="r"/>
                      <a:r>
                        <a:rPr lang="en-US" sz="1400">
                          <a:solidFill>
                            <a:schemeClr val="tx2"/>
                          </a:solidFill>
                          <a:latin typeface="Abadi" panose="020B0604020104020204" pitchFamily="34" charset="0"/>
                        </a:rPr>
                        <a:t>1,690</a:t>
                      </a:r>
                    </a:p>
                  </a:txBody>
                  <a:tcPr marL="68702" marR="68702" marT="34351" marB="34351"/>
                </a:tc>
                <a:tc>
                  <a:txBody>
                    <a:bodyPr/>
                    <a:lstStyle/>
                    <a:p>
                      <a:pPr algn="r"/>
                      <a:r>
                        <a:rPr lang="en-US" sz="1400">
                          <a:solidFill>
                            <a:schemeClr val="tx2"/>
                          </a:solidFill>
                          <a:latin typeface="Abadi" panose="020B0604020104020204" pitchFamily="34" charset="0"/>
                        </a:rPr>
                        <a:t>1,937</a:t>
                      </a:r>
                    </a:p>
                  </a:txBody>
                  <a:tcPr marL="68702" marR="68702" marT="34351" marB="34351"/>
                </a:tc>
                <a:tc>
                  <a:txBody>
                    <a:bodyPr/>
                    <a:lstStyle/>
                    <a:p>
                      <a:pPr algn="r"/>
                      <a:r>
                        <a:rPr lang="en-US" sz="1400">
                          <a:solidFill>
                            <a:schemeClr val="tx2"/>
                          </a:solidFill>
                          <a:latin typeface="Abadi" panose="020B0604020104020204" pitchFamily="34" charset="0"/>
                        </a:rPr>
                        <a:t>14% increase</a:t>
                      </a:r>
                    </a:p>
                  </a:txBody>
                  <a:tcPr marL="68702" marR="68702" marT="34351" marB="34351"/>
                </a:tc>
                <a:extLst>
                  <a:ext uri="{0D108BD9-81ED-4DB2-BD59-A6C34878D82A}">
                    <a16:rowId xmlns:a16="http://schemas.microsoft.com/office/drawing/2014/main" val="2877620429"/>
                  </a:ext>
                </a:extLst>
              </a:tr>
              <a:tr h="426135">
                <a:tc>
                  <a:txBody>
                    <a:bodyPr/>
                    <a:lstStyle/>
                    <a:p>
                      <a:r>
                        <a:rPr lang="en-US" sz="1400">
                          <a:solidFill>
                            <a:schemeClr val="tx2"/>
                          </a:solidFill>
                          <a:latin typeface="Abadi" panose="020B0604020104020204" pitchFamily="34" charset="0"/>
                        </a:rPr>
                        <a:t>Deaf/Hard of Hearing</a:t>
                      </a:r>
                    </a:p>
                  </a:txBody>
                  <a:tcPr marL="68702" marR="68702" marT="34351" marB="34351"/>
                </a:tc>
                <a:tc>
                  <a:txBody>
                    <a:bodyPr/>
                    <a:lstStyle/>
                    <a:p>
                      <a:pPr algn="r"/>
                      <a:r>
                        <a:rPr lang="en-US" sz="1400">
                          <a:solidFill>
                            <a:schemeClr val="tx2"/>
                          </a:solidFill>
                          <a:latin typeface="Abadi" panose="020B0604020104020204" pitchFamily="34" charset="0"/>
                        </a:rPr>
                        <a:t>77</a:t>
                      </a:r>
                    </a:p>
                  </a:txBody>
                  <a:tcPr marL="68702" marR="68702" marT="34351" marB="34351"/>
                </a:tc>
                <a:tc>
                  <a:txBody>
                    <a:bodyPr/>
                    <a:lstStyle/>
                    <a:p>
                      <a:pPr algn="r"/>
                      <a:r>
                        <a:rPr lang="en-US" sz="1400">
                          <a:solidFill>
                            <a:schemeClr val="tx2"/>
                          </a:solidFill>
                          <a:latin typeface="Abadi" panose="020B0604020104020204" pitchFamily="34" charset="0"/>
                        </a:rPr>
                        <a:t>85</a:t>
                      </a:r>
                    </a:p>
                  </a:txBody>
                  <a:tcPr marL="68702" marR="68702" marT="34351" marB="34351"/>
                </a:tc>
                <a:tc>
                  <a:txBody>
                    <a:bodyPr/>
                    <a:lstStyle/>
                    <a:p>
                      <a:pPr algn="r"/>
                      <a:r>
                        <a:rPr lang="en-US" sz="1400">
                          <a:solidFill>
                            <a:schemeClr val="tx2"/>
                          </a:solidFill>
                          <a:latin typeface="Abadi" panose="020B0604020104020204" pitchFamily="34" charset="0"/>
                        </a:rPr>
                        <a:t>10% increase</a:t>
                      </a:r>
                    </a:p>
                  </a:txBody>
                  <a:tcPr marL="68702" marR="68702" marT="34351" marB="34351"/>
                </a:tc>
                <a:extLst>
                  <a:ext uri="{0D108BD9-81ED-4DB2-BD59-A6C34878D82A}">
                    <a16:rowId xmlns:a16="http://schemas.microsoft.com/office/drawing/2014/main" val="2095770649"/>
                  </a:ext>
                </a:extLst>
              </a:tr>
              <a:tr h="426135">
                <a:tc>
                  <a:txBody>
                    <a:bodyPr/>
                    <a:lstStyle/>
                    <a:p>
                      <a:r>
                        <a:rPr lang="en-US" sz="1400">
                          <a:solidFill>
                            <a:schemeClr val="tx2"/>
                          </a:solidFill>
                          <a:latin typeface="Abadi" panose="020B0604020104020204" pitchFamily="34" charset="0"/>
                        </a:rPr>
                        <a:t>Learning &amp; Cognitive Disorders</a:t>
                      </a:r>
                    </a:p>
                  </a:txBody>
                  <a:tcPr marL="68702" marR="68702" marT="34351" marB="34351"/>
                </a:tc>
                <a:tc>
                  <a:txBody>
                    <a:bodyPr/>
                    <a:lstStyle/>
                    <a:p>
                      <a:pPr algn="r"/>
                      <a:r>
                        <a:rPr lang="en-US" sz="1400">
                          <a:solidFill>
                            <a:schemeClr val="tx2"/>
                          </a:solidFill>
                          <a:latin typeface="Abadi" panose="020B0604020104020204" pitchFamily="34" charset="0"/>
                        </a:rPr>
                        <a:t>564</a:t>
                      </a:r>
                    </a:p>
                  </a:txBody>
                  <a:tcPr marL="68702" marR="68702" marT="34351" marB="34351"/>
                </a:tc>
                <a:tc>
                  <a:txBody>
                    <a:bodyPr/>
                    <a:lstStyle/>
                    <a:p>
                      <a:pPr algn="r"/>
                      <a:r>
                        <a:rPr lang="en-US" sz="1400">
                          <a:solidFill>
                            <a:schemeClr val="tx2"/>
                          </a:solidFill>
                          <a:latin typeface="Abadi" panose="020B0604020104020204" pitchFamily="34" charset="0"/>
                        </a:rPr>
                        <a:t>634</a:t>
                      </a:r>
                    </a:p>
                  </a:txBody>
                  <a:tcPr marL="68702" marR="68702" marT="34351" marB="34351"/>
                </a:tc>
                <a:tc>
                  <a:txBody>
                    <a:bodyPr/>
                    <a:lstStyle/>
                    <a:p>
                      <a:pPr algn="r"/>
                      <a:r>
                        <a:rPr lang="en-US" sz="1400">
                          <a:solidFill>
                            <a:schemeClr val="tx2"/>
                          </a:solidFill>
                          <a:latin typeface="Abadi" panose="020B0604020104020204" pitchFamily="34" charset="0"/>
                        </a:rPr>
                        <a:t>12% increase</a:t>
                      </a:r>
                    </a:p>
                  </a:txBody>
                  <a:tcPr marL="68702" marR="68702" marT="34351" marB="34351"/>
                </a:tc>
                <a:extLst>
                  <a:ext uri="{0D108BD9-81ED-4DB2-BD59-A6C34878D82A}">
                    <a16:rowId xmlns:a16="http://schemas.microsoft.com/office/drawing/2014/main" val="4115775209"/>
                  </a:ext>
                </a:extLst>
              </a:tr>
              <a:tr h="426135">
                <a:tc>
                  <a:txBody>
                    <a:bodyPr/>
                    <a:lstStyle/>
                    <a:p>
                      <a:r>
                        <a:rPr lang="en-US" sz="1400">
                          <a:solidFill>
                            <a:schemeClr val="tx2"/>
                          </a:solidFill>
                          <a:latin typeface="Abadi" panose="020B0604020104020204" pitchFamily="34" charset="0"/>
                        </a:rPr>
                        <a:t>Neurological Conditions</a:t>
                      </a:r>
                    </a:p>
                  </a:txBody>
                  <a:tcPr marL="68702" marR="68702" marT="34351" marB="34351"/>
                </a:tc>
                <a:tc>
                  <a:txBody>
                    <a:bodyPr/>
                    <a:lstStyle/>
                    <a:p>
                      <a:pPr algn="r"/>
                      <a:r>
                        <a:rPr lang="en-US" sz="1400">
                          <a:solidFill>
                            <a:schemeClr val="tx2"/>
                          </a:solidFill>
                          <a:latin typeface="Abadi" panose="020B0604020104020204" pitchFamily="34" charset="0"/>
                        </a:rPr>
                        <a:t>537</a:t>
                      </a:r>
                    </a:p>
                  </a:txBody>
                  <a:tcPr marL="68702" marR="68702" marT="34351" marB="34351"/>
                </a:tc>
                <a:tc>
                  <a:txBody>
                    <a:bodyPr/>
                    <a:lstStyle/>
                    <a:p>
                      <a:pPr algn="r"/>
                      <a:r>
                        <a:rPr lang="en-US" sz="1400">
                          <a:solidFill>
                            <a:schemeClr val="tx2"/>
                          </a:solidFill>
                          <a:latin typeface="Abadi" panose="020B0604020104020204" pitchFamily="34" charset="0"/>
                        </a:rPr>
                        <a:t>626</a:t>
                      </a:r>
                    </a:p>
                  </a:txBody>
                  <a:tcPr marL="68702" marR="68702" marT="34351" marB="34351"/>
                </a:tc>
                <a:tc>
                  <a:txBody>
                    <a:bodyPr/>
                    <a:lstStyle/>
                    <a:p>
                      <a:pPr algn="r"/>
                      <a:r>
                        <a:rPr lang="en-US" sz="1400">
                          <a:solidFill>
                            <a:schemeClr val="tx2"/>
                          </a:solidFill>
                          <a:latin typeface="Abadi" panose="020B0604020104020204" pitchFamily="34" charset="0"/>
                        </a:rPr>
                        <a:t>16% increase</a:t>
                      </a:r>
                    </a:p>
                  </a:txBody>
                  <a:tcPr marL="68702" marR="68702" marT="34351" marB="34351"/>
                </a:tc>
                <a:extLst>
                  <a:ext uri="{0D108BD9-81ED-4DB2-BD59-A6C34878D82A}">
                    <a16:rowId xmlns:a16="http://schemas.microsoft.com/office/drawing/2014/main" val="2161578423"/>
                  </a:ext>
                </a:extLst>
              </a:tr>
              <a:tr h="426135">
                <a:tc>
                  <a:txBody>
                    <a:bodyPr/>
                    <a:lstStyle/>
                    <a:p>
                      <a:r>
                        <a:rPr lang="en-US" sz="1400">
                          <a:solidFill>
                            <a:schemeClr val="tx2"/>
                          </a:solidFill>
                          <a:latin typeface="Abadi" panose="020B0604020104020204" pitchFamily="34" charset="0"/>
                        </a:rPr>
                        <a:t>Physical Disabilities</a:t>
                      </a:r>
                    </a:p>
                  </a:txBody>
                  <a:tcPr marL="68702" marR="68702" marT="34351" marB="34351"/>
                </a:tc>
                <a:tc>
                  <a:txBody>
                    <a:bodyPr/>
                    <a:lstStyle/>
                    <a:p>
                      <a:pPr algn="r"/>
                      <a:r>
                        <a:rPr lang="en-US" sz="1400">
                          <a:solidFill>
                            <a:schemeClr val="tx2"/>
                          </a:solidFill>
                          <a:latin typeface="Abadi" panose="020B0604020104020204" pitchFamily="34" charset="0"/>
                        </a:rPr>
                        <a:t>290</a:t>
                      </a:r>
                    </a:p>
                  </a:txBody>
                  <a:tcPr marL="68702" marR="68702" marT="34351" marB="34351"/>
                </a:tc>
                <a:tc>
                  <a:txBody>
                    <a:bodyPr/>
                    <a:lstStyle/>
                    <a:p>
                      <a:pPr algn="r"/>
                      <a:r>
                        <a:rPr lang="en-US" sz="1400">
                          <a:solidFill>
                            <a:schemeClr val="tx2"/>
                          </a:solidFill>
                          <a:latin typeface="Abadi" panose="020B0604020104020204" pitchFamily="34" charset="0"/>
                        </a:rPr>
                        <a:t>475</a:t>
                      </a:r>
                    </a:p>
                  </a:txBody>
                  <a:tcPr marL="68702" marR="68702" marT="34351" marB="34351"/>
                </a:tc>
                <a:tc>
                  <a:txBody>
                    <a:bodyPr/>
                    <a:lstStyle/>
                    <a:p>
                      <a:pPr algn="r"/>
                      <a:r>
                        <a:rPr lang="en-US" sz="1400">
                          <a:solidFill>
                            <a:schemeClr val="tx2"/>
                          </a:solidFill>
                          <a:latin typeface="Abadi" panose="020B0604020104020204" pitchFamily="34" charset="0"/>
                        </a:rPr>
                        <a:t>64% increase</a:t>
                      </a:r>
                    </a:p>
                  </a:txBody>
                  <a:tcPr marL="68702" marR="68702" marT="34351" marB="34351"/>
                </a:tc>
                <a:extLst>
                  <a:ext uri="{0D108BD9-81ED-4DB2-BD59-A6C34878D82A}">
                    <a16:rowId xmlns:a16="http://schemas.microsoft.com/office/drawing/2014/main" val="3946379486"/>
                  </a:ext>
                </a:extLst>
              </a:tr>
              <a:tr h="426135">
                <a:tc>
                  <a:txBody>
                    <a:bodyPr/>
                    <a:lstStyle/>
                    <a:p>
                      <a:r>
                        <a:rPr lang="en-US" sz="1400">
                          <a:solidFill>
                            <a:schemeClr val="tx2"/>
                          </a:solidFill>
                          <a:latin typeface="Abadi" panose="020B0604020104020204" pitchFamily="34" charset="0"/>
                        </a:rPr>
                        <a:t>Psychiatric Disabilities</a:t>
                      </a:r>
                    </a:p>
                  </a:txBody>
                  <a:tcPr marL="68702" marR="68702" marT="34351" marB="34351"/>
                </a:tc>
                <a:tc>
                  <a:txBody>
                    <a:bodyPr/>
                    <a:lstStyle/>
                    <a:p>
                      <a:pPr algn="r"/>
                      <a:r>
                        <a:rPr lang="en-US" sz="1400">
                          <a:solidFill>
                            <a:schemeClr val="tx2"/>
                          </a:solidFill>
                          <a:latin typeface="Abadi" panose="020B0604020104020204" pitchFamily="34" charset="0"/>
                        </a:rPr>
                        <a:t>2,195</a:t>
                      </a:r>
                    </a:p>
                  </a:txBody>
                  <a:tcPr marL="68702" marR="68702" marT="34351" marB="34351"/>
                </a:tc>
                <a:tc>
                  <a:txBody>
                    <a:bodyPr/>
                    <a:lstStyle/>
                    <a:p>
                      <a:pPr algn="r"/>
                      <a:r>
                        <a:rPr lang="en-US" sz="1400">
                          <a:solidFill>
                            <a:schemeClr val="tx2"/>
                          </a:solidFill>
                          <a:latin typeface="Abadi" panose="020B0604020104020204" pitchFamily="34" charset="0"/>
                        </a:rPr>
                        <a:t>2,732</a:t>
                      </a:r>
                    </a:p>
                  </a:txBody>
                  <a:tcPr marL="68702" marR="68702" marT="34351" marB="34351"/>
                </a:tc>
                <a:tc>
                  <a:txBody>
                    <a:bodyPr/>
                    <a:lstStyle/>
                    <a:p>
                      <a:pPr algn="r"/>
                      <a:r>
                        <a:rPr lang="en-US" sz="1400">
                          <a:solidFill>
                            <a:schemeClr val="tx2"/>
                          </a:solidFill>
                          <a:latin typeface="Abadi" panose="020B0604020104020204" pitchFamily="34" charset="0"/>
                        </a:rPr>
                        <a:t>24% increase</a:t>
                      </a:r>
                    </a:p>
                  </a:txBody>
                  <a:tcPr marL="68702" marR="68702" marT="34351" marB="34351"/>
                </a:tc>
                <a:extLst>
                  <a:ext uri="{0D108BD9-81ED-4DB2-BD59-A6C34878D82A}">
                    <a16:rowId xmlns:a16="http://schemas.microsoft.com/office/drawing/2014/main" val="2194618755"/>
                  </a:ext>
                </a:extLst>
              </a:tr>
              <a:tr h="426135">
                <a:tc>
                  <a:txBody>
                    <a:bodyPr/>
                    <a:lstStyle/>
                    <a:p>
                      <a:r>
                        <a:rPr lang="en-US" sz="1400" dirty="0">
                          <a:solidFill>
                            <a:schemeClr val="tx2"/>
                          </a:solidFill>
                          <a:latin typeface="Abadi" panose="020B0604020104020204" pitchFamily="34" charset="0"/>
                        </a:rPr>
                        <a:t>Visual Disabilities</a:t>
                      </a:r>
                    </a:p>
                  </a:txBody>
                  <a:tcPr marL="68702" marR="68702" marT="34351" marB="34351"/>
                </a:tc>
                <a:tc>
                  <a:txBody>
                    <a:bodyPr/>
                    <a:lstStyle/>
                    <a:p>
                      <a:pPr algn="r"/>
                      <a:r>
                        <a:rPr lang="en-US" sz="1400">
                          <a:solidFill>
                            <a:schemeClr val="tx2"/>
                          </a:solidFill>
                          <a:latin typeface="Abadi" panose="020B0604020104020204" pitchFamily="34" charset="0"/>
                        </a:rPr>
                        <a:t>91</a:t>
                      </a:r>
                    </a:p>
                  </a:txBody>
                  <a:tcPr marL="68702" marR="68702" marT="34351" marB="34351"/>
                </a:tc>
                <a:tc>
                  <a:txBody>
                    <a:bodyPr/>
                    <a:lstStyle/>
                    <a:p>
                      <a:pPr algn="r"/>
                      <a:r>
                        <a:rPr lang="en-US" sz="1400">
                          <a:solidFill>
                            <a:schemeClr val="tx2"/>
                          </a:solidFill>
                          <a:latin typeface="Abadi" panose="020B0604020104020204" pitchFamily="34" charset="0"/>
                        </a:rPr>
                        <a:t>103</a:t>
                      </a:r>
                    </a:p>
                  </a:txBody>
                  <a:tcPr marL="68702" marR="68702" marT="34351" marB="34351"/>
                </a:tc>
                <a:tc>
                  <a:txBody>
                    <a:bodyPr/>
                    <a:lstStyle/>
                    <a:p>
                      <a:pPr algn="r"/>
                      <a:r>
                        <a:rPr lang="en-US" sz="1400" dirty="0">
                          <a:solidFill>
                            <a:schemeClr val="tx2"/>
                          </a:solidFill>
                          <a:latin typeface="Abadi" panose="020B0604020104020204" pitchFamily="34" charset="0"/>
                        </a:rPr>
                        <a:t>13% increase</a:t>
                      </a:r>
                    </a:p>
                  </a:txBody>
                  <a:tcPr marL="68702" marR="68702" marT="34351" marB="34351"/>
                </a:tc>
                <a:extLst>
                  <a:ext uri="{0D108BD9-81ED-4DB2-BD59-A6C34878D82A}">
                    <a16:rowId xmlns:a16="http://schemas.microsoft.com/office/drawing/2014/main" val="1436565132"/>
                  </a:ext>
                </a:extLst>
              </a:tr>
            </a:tbl>
          </a:graphicData>
        </a:graphic>
      </p:graphicFrame>
      <p:sp>
        <p:nvSpPr>
          <p:cNvPr id="5" name="TextBox 4">
            <a:extLst>
              <a:ext uri="{FF2B5EF4-FFF2-40B4-BE49-F238E27FC236}">
                <a16:creationId xmlns:a16="http://schemas.microsoft.com/office/drawing/2014/main" id="{AEF9FF4F-96AC-4222-87F6-009A4DEE164A}"/>
              </a:ext>
            </a:extLst>
          </p:cNvPr>
          <p:cNvSpPr txBox="1"/>
          <p:nvPr/>
        </p:nvSpPr>
        <p:spPr>
          <a:xfrm>
            <a:off x="6429541" y="5462281"/>
            <a:ext cx="5019675" cy="771525"/>
          </a:xfrm>
          <a:prstGeom prst="rect">
            <a:avLst/>
          </a:prstGeom>
        </p:spPr>
        <p:txBody>
          <a:bodyPr vert="horz" lIns="91440" tIns="45720" rIns="91440" bIns="45720" rtlCol="0" anchor="t">
            <a:normAutofit/>
          </a:bodyPr>
          <a:lstStyle/>
          <a:p>
            <a:pPr>
              <a:lnSpc>
                <a:spcPct val="110000"/>
              </a:lnSpc>
              <a:spcAft>
                <a:spcPts val="600"/>
              </a:spcAft>
              <a:buClr>
                <a:schemeClr val="tx2">
                  <a:lumMod val="10000"/>
                  <a:lumOff val="90000"/>
                </a:schemeClr>
              </a:buClr>
              <a:buSzPct val="80000"/>
            </a:pPr>
            <a:r>
              <a:rPr lang="en-US">
                <a:solidFill>
                  <a:schemeClr val="tx2">
                    <a:alpha val="60000"/>
                  </a:schemeClr>
                </a:solidFill>
              </a:rPr>
              <a:t>*</a:t>
            </a:r>
            <a:r>
              <a:rPr lang="en-US" sz="1600">
                <a:solidFill>
                  <a:schemeClr val="tx2">
                    <a:alpha val="60000"/>
                  </a:schemeClr>
                </a:solidFill>
              </a:rPr>
              <a:t>Many students report more than one condition</a:t>
            </a:r>
          </a:p>
        </p:txBody>
      </p:sp>
      <p:sp>
        <p:nvSpPr>
          <p:cNvPr id="6" name="TextBox 5">
            <a:extLst>
              <a:ext uri="{FF2B5EF4-FFF2-40B4-BE49-F238E27FC236}">
                <a16:creationId xmlns:a16="http://schemas.microsoft.com/office/drawing/2014/main" id="{66C93F77-AA08-9641-E2A1-452FBDE5FCE0}"/>
              </a:ext>
            </a:extLst>
          </p:cNvPr>
          <p:cNvSpPr txBox="1"/>
          <p:nvPr/>
        </p:nvSpPr>
        <p:spPr>
          <a:xfrm>
            <a:off x="5989899" y="6343230"/>
            <a:ext cx="6099858" cy="292388"/>
          </a:xfrm>
          <a:prstGeom prst="rect">
            <a:avLst/>
          </a:prstGeom>
          <a:noFill/>
        </p:spPr>
        <p:txBody>
          <a:bodyPr wrap="square">
            <a:spAutoFit/>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Credit:  Christine Wenzel, Executive Director, Center for Students With Disabilities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928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F0094D-E6CA-4F92-81C7-E98B5D9B77BA}"/>
              </a:ext>
            </a:extLst>
          </p:cNvPr>
          <p:cNvSpPr>
            <a:spLocks noGrp="1"/>
          </p:cNvSpPr>
          <p:nvPr>
            <p:ph type="title"/>
          </p:nvPr>
        </p:nvSpPr>
        <p:spPr>
          <a:xfrm>
            <a:off x="678955" y="976152"/>
            <a:ext cx="3555211" cy="5024920"/>
          </a:xfrm>
        </p:spPr>
        <p:txBody>
          <a:bodyPr anchor="ctr">
            <a:normAutofit/>
          </a:bodyPr>
          <a:lstStyle/>
          <a:p>
            <a:r>
              <a:rPr lang="en-US" b="1">
                <a:latin typeface="Abadi" panose="020B0604020104020204" pitchFamily="34" charset="0"/>
              </a:rPr>
              <a:t>Regional Campus Students</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4" name="Table 4">
            <a:extLst>
              <a:ext uri="{FF2B5EF4-FFF2-40B4-BE49-F238E27FC236}">
                <a16:creationId xmlns:a16="http://schemas.microsoft.com/office/drawing/2014/main" id="{7C6D46DE-EFE4-4844-BF76-6E6F2FF67B10}"/>
              </a:ext>
            </a:extLst>
          </p:cNvPr>
          <p:cNvGraphicFramePr>
            <a:graphicFrameLocks noGrp="1"/>
          </p:cNvGraphicFramePr>
          <p:nvPr>
            <p:ph idx="1"/>
            <p:extLst>
              <p:ext uri="{D42A27DB-BD31-4B8C-83A1-F6EECF244321}">
                <p14:modId xmlns:p14="http://schemas.microsoft.com/office/powerpoint/2010/main" val="877938630"/>
              </p:ext>
            </p:extLst>
          </p:nvPr>
        </p:nvGraphicFramePr>
        <p:xfrm>
          <a:off x="4796496" y="838992"/>
          <a:ext cx="6833176" cy="5180020"/>
        </p:xfrm>
        <a:graphic>
          <a:graphicData uri="http://schemas.openxmlformats.org/drawingml/2006/table">
            <a:tbl>
              <a:tblPr firstRow="1" bandRow="1">
                <a:tableStyleId>{5C22544A-7EE6-4342-B048-85BDC9FD1C3A}</a:tableStyleId>
              </a:tblPr>
              <a:tblGrid>
                <a:gridCol w="1590199">
                  <a:extLst>
                    <a:ext uri="{9D8B030D-6E8A-4147-A177-3AD203B41FA5}">
                      <a16:colId xmlns:a16="http://schemas.microsoft.com/office/drawing/2014/main" val="850089757"/>
                    </a:ext>
                  </a:extLst>
                </a:gridCol>
                <a:gridCol w="1401244">
                  <a:extLst>
                    <a:ext uri="{9D8B030D-6E8A-4147-A177-3AD203B41FA5}">
                      <a16:colId xmlns:a16="http://schemas.microsoft.com/office/drawing/2014/main" val="1667024145"/>
                    </a:ext>
                  </a:extLst>
                </a:gridCol>
                <a:gridCol w="1050767">
                  <a:extLst>
                    <a:ext uri="{9D8B030D-6E8A-4147-A177-3AD203B41FA5}">
                      <a16:colId xmlns:a16="http://schemas.microsoft.com/office/drawing/2014/main" val="3766478625"/>
                    </a:ext>
                  </a:extLst>
                </a:gridCol>
                <a:gridCol w="2790966">
                  <a:extLst>
                    <a:ext uri="{9D8B030D-6E8A-4147-A177-3AD203B41FA5}">
                      <a16:colId xmlns:a16="http://schemas.microsoft.com/office/drawing/2014/main" val="3764444052"/>
                    </a:ext>
                  </a:extLst>
                </a:gridCol>
              </a:tblGrid>
              <a:tr h="815732">
                <a:tc>
                  <a:txBody>
                    <a:bodyPr/>
                    <a:lstStyle/>
                    <a:p>
                      <a:r>
                        <a:rPr lang="en-US" sz="2200">
                          <a:latin typeface="Abadi" panose="020B0604020104020204" pitchFamily="34" charset="0"/>
                        </a:rPr>
                        <a:t>Campus</a:t>
                      </a:r>
                    </a:p>
                  </a:txBody>
                  <a:tcPr marL="107705" marR="107705" marT="53852" marB="53852"/>
                </a:tc>
                <a:tc>
                  <a:txBody>
                    <a:bodyPr/>
                    <a:lstStyle/>
                    <a:p>
                      <a:pPr algn="r"/>
                      <a:r>
                        <a:rPr lang="en-US" sz="2200">
                          <a:latin typeface="Abadi" panose="020B0604020104020204" pitchFamily="34" charset="0"/>
                        </a:rPr>
                        <a:t>2020-2021</a:t>
                      </a:r>
                    </a:p>
                  </a:txBody>
                  <a:tcPr marL="107705" marR="107705" marT="53852" marB="53852"/>
                </a:tc>
                <a:tc>
                  <a:txBody>
                    <a:bodyPr/>
                    <a:lstStyle/>
                    <a:p>
                      <a:pPr algn="r"/>
                      <a:r>
                        <a:rPr lang="en-US" sz="2200">
                          <a:latin typeface="Abadi" panose="020B0604020104020204" pitchFamily="34" charset="0"/>
                        </a:rPr>
                        <a:t>2021-2022</a:t>
                      </a:r>
                    </a:p>
                  </a:txBody>
                  <a:tcPr marL="107705" marR="107705" marT="53852" marB="53852"/>
                </a:tc>
                <a:tc>
                  <a:txBody>
                    <a:bodyPr/>
                    <a:lstStyle/>
                    <a:p>
                      <a:pPr algn="r"/>
                      <a:r>
                        <a:rPr lang="en-US" sz="2200">
                          <a:latin typeface="Abadi" panose="020B0604020104020204" pitchFamily="34" charset="0"/>
                        </a:rPr>
                        <a:t>%Increase/Decrease</a:t>
                      </a:r>
                    </a:p>
                  </a:txBody>
                  <a:tcPr marL="107705" marR="107705" marT="53852" marB="53852"/>
                </a:tc>
                <a:extLst>
                  <a:ext uri="{0D108BD9-81ED-4DB2-BD59-A6C34878D82A}">
                    <a16:rowId xmlns:a16="http://schemas.microsoft.com/office/drawing/2014/main" val="210523666"/>
                  </a:ext>
                </a:extLst>
              </a:tr>
              <a:tr h="815732">
                <a:tc>
                  <a:txBody>
                    <a:bodyPr/>
                    <a:lstStyle/>
                    <a:p>
                      <a:r>
                        <a:rPr lang="en-US" sz="2200">
                          <a:solidFill>
                            <a:schemeClr val="tx2"/>
                          </a:solidFill>
                          <a:latin typeface="Abadi" panose="020B0604020104020204" pitchFamily="34" charset="0"/>
                        </a:rPr>
                        <a:t>Avery Point</a:t>
                      </a:r>
                    </a:p>
                  </a:txBody>
                  <a:tcPr marL="107705" marR="107705" marT="53852" marB="53852"/>
                </a:tc>
                <a:tc>
                  <a:txBody>
                    <a:bodyPr/>
                    <a:lstStyle/>
                    <a:p>
                      <a:pPr algn="r"/>
                      <a:r>
                        <a:rPr lang="en-US" sz="2200">
                          <a:solidFill>
                            <a:schemeClr val="tx2"/>
                          </a:solidFill>
                          <a:latin typeface="Abadi" panose="020B0604020104020204" pitchFamily="34" charset="0"/>
                        </a:rPr>
                        <a:t>74</a:t>
                      </a:r>
                    </a:p>
                  </a:txBody>
                  <a:tcPr marL="107705" marR="107705" marT="53852" marB="53852"/>
                </a:tc>
                <a:tc>
                  <a:txBody>
                    <a:bodyPr/>
                    <a:lstStyle/>
                    <a:p>
                      <a:pPr algn="r"/>
                      <a:r>
                        <a:rPr lang="en-US" sz="2200">
                          <a:solidFill>
                            <a:schemeClr val="tx2"/>
                          </a:solidFill>
                          <a:latin typeface="Abadi" panose="020B0604020104020204" pitchFamily="34" charset="0"/>
                        </a:rPr>
                        <a:t>77</a:t>
                      </a:r>
                    </a:p>
                  </a:txBody>
                  <a:tcPr marL="107705" marR="107705" marT="53852" marB="53852"/>
                </a:tc>
                <a:tc>
                  <a:txBody>
                    <a:bodyPr/>
                    <a:lstStyle/>
                    <a:p>
                      <a:pPr algn="r"/>
                      <a:r>
                        <a:rPr lang="en-US" sz="2200">
                          <a:solidFill>
                            <a:schemeClr val="tx2"/>
                          </a:solidFill>
                          <a:latin typeface="Abadi" panose="020B0604020104020204" pitchFamily="34" charset="0"/>
                        </a:rPr>
                        <a:t>--</a:t>
                      </a:r>
                    </a:p>
                  </a:txBody>
                  <a:tcPr marL="107705" marR="107705" marT="53852" marB="53852"/>
                </a:tc>
                <a:extLst>
                  <a:ext uri="{0D108BD9-81ED-4DB2-BD59-A6C34878D82A}">
                    <a16:rowId xmlns:a16="http://schemas.microsoft.com/office/drawing/2014/main" val="1012426535"/>
                  </a:ext>
                </a:extLst>
              </a:tr>
              <a:tr h="479273">
                <a:tc>
                  <a:txBody>
                    <a:bodyPr/>
                    <a:lstStyle/>
                    <a:p>
                      <a:r>
                        <a:rPr lang="en-US" sz="2200">
                          <a:solidFill>
                            <a:schemeClr val="tx2"/>
                          </a:solidFill>
                          <a:latin typeface="Abadi" panose="020B0604020104020204" pitchFamily="34" charset="0"/>
                        </a:rPr>
                        <a:t>Hartford</a:t>
                      </a:r>
                    </a:p>
                  </a:txBody>
                  <a:tcPr marL="107705" marR="107705" marT="53852" marB="53852"/>
                </a:tc>
                <a:tc>
                  <a:txBody>
                    <a:bodyPr/>
                    <a:lstStyle/>
                    <a:p>
                      <a:pPr algn="r"/>
                      <a:r>
                        <a:rPr lang="en-US" sz="2200">
                          <a:solidFill>
                            <a:schemeClr val="tx2"/>
                          </a:solidFill>
                          <a:latin typeface="Abadi" panose="020B0604020104020204" pitchFamily="34" charset="0"/>
                        </a:rPr>
                        <a:t>242</a:t>
                      </a:r>
                    </a:p>
                  </a:txBody>
                  <a:tcPr marL="107705" marR="107705" marT="53852" marB="53852"/>
                </a:tc>
                <a:tc>
                  <a:txBody>
                    <a:bodyPr/>
                    <a:lstStyle/>
                    <a:p>
                      <a:pPr algn="r"/>
                      <a:r>
                        <a:rPr lang="en-US" sz="2200">
                          <a:solidFill>
                            <a:schemeClr val="tx2"/>
                          </a:solidFill>
                          <a:latin typeface="Abadi" panose="020B0604020104020204" pitchFamily="34" charset="0"/>
                        </a:rPr>
                        <a:t>318</a:t>
                      </a:r>
                    </a:p>
                  </a:txBody>
                  <a:tcPr marL="107705" marR="107705" marT="53852" marB="53852"/>
                </a:tc>
                <a:tc>
                  <a:txBody>
                    <a:bodyPr/>
                    <a:lstStyle/>
                    <a:p>
                      <a:pPr algn="r"/>
                      <a:r>
                        <a:rPr lang="en-US" sz="2200">
                          <a:solidFill>
                            <a:schemeClr val="tx2"/>
                          </a:solidFill>
                          <a:latin typeface="Abadi" panose="020B0604020104020204" pitchFamily="34" charset="0"/>
                        </a:rPr>
                        <a:t>31% increase</a:t>
                      </a:r>
                    </a:p>
                  </a:txBody>
                  <a:tcPr marL="107705" marR="107705" marT="53852" marB="53852"/>
                </a:tc>
                <a:extLst>
                  <a:ext uri="{0D108BD9-81ED-4DB2-BD59-A6C34878D82A}">
                    <a16:rowId xmlns:a16="http://schemas.microsoft.com/office/drawing/2014/main" val="1720411219"/>
                  </a:ext>
                </a:extLst>
              </a:tr>
              <a:tr h="479273">
                <a:tc>
                  <a:txBody>
                    <a:bodyPr/>
                    <a:lstStyle/>
                    <a:p>
                      <a:r>
                        <a:rPr lang="en-US" sz="2200">
                          <a:solidFill>
                            <a:schemeClr val="tx2"/>
                          </a:solidFill>
                          <a:latin typeface="Abadi" panose="020B0604020104020204" pitchFamily="34" charset="0"/>
                        </a:rPr>
                        <a:t>Stamford</a:t>
                      </a:r>
                    </a:p>
                  </a:txBody>
                  <a:tcPr marL="107705" marR="107705" marT="53852" marB="53852"/>
                </a:tc>
                <a:tc>
                  <a:txBody>
                    <a:bodyPr/>
                    <a:lstStyle/>
                    <a:p>
                      <a:pPr algn="r"/>
                      <a:r>
                        <a:rPr lang="en-US" sz="2200">
                          <a:solidFill>
                            <a:schemeClr val="tx2"/>
                          </a:solidFill>
                          <a:latin typeface="Abadi" panose="020B0604020104020204" pitchFamily="34" charset="0"/>
                        </a:rPr>
                        <a:t>260</a:t>
                      </a:r>
                    </a:p>
                  </a:txBody>
                  <a:tcPr marL="107705" marR="107705" marT="53852" marB="53852"/>
                </a:tc>
                <a:tc>
                  <a:txBody>
                    <a:bodyPr/>
                    <a:lstStyle/>
                    <a:p>
                      <a:pPr algn="r"/>
                      <a:r>
                        <a:rPr lang="en-US" sz="2200">
                          <a:solidFill>
                            <a:schemeClr val="tx2"/>
                          </a:solidFill>
                          <a:latin typeface="Abadi" panose="020B0604020104020204" pitchFamily="34" charset="0"/>
                        </a:rPr>
                        <a:t>340</a:t>
                      </a:r>
                    </a:p>
                  </a:txBody>
                  <a:tcPr marL="107705" marR="107705" marT="53852" marB="53852"/>
                </a:tc>
                <a:tc>
                  <a:txBody>
                    <a:bodyPr/>
                    <a:lstStyle/>
                    <a:p>
                      <a:pPr algn="r"/>
                      <a:r>
                        <a:rPr lang="en-US" sz="2200">
                          <a:solidFill>
                            <a:schemeClr val="tx2"/>
                          </a:solidFill>
                          <a:latin typeface="Abadi" panose="020B0604020104020204" pitchFamily="34" charset="0"/>
                        </a:rPr>
                        <a:t>31% increase</a:t>
                      </a:r>
                    </a:p>
                  </a:txBody>
                  <a:tcPr marL="107705" marR="107705" marT="53852" marB="53852"/>
                </a:tc>
                <a:extLst>
                  <a:ext uri="{0D108BD9-81ED-4DB2-BD59-A6C34878D82A}">
                    <a16:rowId xmlns:a16="http://schemas.microsoft.com/office/drawing/2014/main" val="3274112528"/>
                  </a:ext>
                </a:extLst>
              </a:tr>
              <a:tr h="479273">
                <a:tc>
                  <a:txBody>
                    <a:bodyPr/>
                    <a:lstStyle/>
                    <a:p>
                      <a:r>
                        <a:rPr lang="en-US" sz="2200">
                          <a:solidFill>
                            <a:schemeClr val="tx2"/>
                          </a:solidFill>
                          <a:latin typeface="Abadi" panose="020B0604020104020204" pitchFamily="34" charset="0"/>
                        </a:rPr>
                        <a:t>Waterbury</a:t>
                      </a:r>
                    </a:p>
                  </a:txBody>
                  <a:tcPr marL="107705" marR="107705" marT="53852" marB="53852"/>
                </a:tc>
                <a:tc>
                  <a:txBody>
                    <a:bodyPr/>
                    <a:lstStyle/>
                    <a:p>
                      <a:pPr algn="r"/>
                      <a:r>
                        <a:rPr lang="en-US" sz="2200">
                          <a:solidFill>
                            <a:schemeClr val="tx2"/>
                          </a:solidFill>
                          <a:latin typeface="Abadi" panose="020B0604020104020204" pitchFamily="34" charset="0"/>
                        </a:rPr>
                        <a:t>69</a:t>
                      </a:r>
                    </a:p>
                  </a:txBody>
                  <a:tcPr marL="107705" marR="107705" marT="53852" marB="53852"/>
                </a:tc>
                <a:tc>
                  <a:txBody>
                    <a:bodyPr/>
                    <a:lstStyle/>
                    <a:p>
                      <a:pPr algn="r"/>
                      <a:r>
                        <a:rPr lang="en-US" sz="2200">
                          <a:solidFill>
                            <a:schemeClr val="tx2"/>
                          </a:solidFill>
                          <a:latin typeface="Abadi" panose="020B0604020104020204" pitchFamily="34" charset="0"/>
                        </a:rPr>
                        <a:t>88</a:t>
                      </a:r>
                    </a:p>
                  </a:txBody>
                  <a:tcPr marL="107705" marR="107705" marT="53852" marB="53852"/>
                </a:tc>
                <a:tc>
                  <a:txBody>
                    <a:bodyPr/>
                    <a:lstStyle/>
                    <a:p>
                      <a:pPr algn="r"/>
                      <a:r>
                        <a:rPr lang="en-US" sz="2200">
                          <a:solidFill>
                            <a:schemeClr val="tx2"/>
                          </a:solidFill>
                          <a:latin typeface="Abadi" panose="020B0604020104020204" pitchFamily="34" charset="0"/>
                        </a:rPr>
                        <a:t>27% increase</a:t>
                      </a:r>
                    </a:p>
                  </a:txBody>
                  <a:tcPr marL="107705" marR="107705" marT="53852" marB="53852"/>
                </a:tc>
                <a:extLst>
                  <a:ext uri="{0D108BD9-81ED-4DB2-BD59-A6C34878D82A}">
                    <a16:rowId xmlns:a16="http://schemas.microsoft.com/office/drawing/2014/main" val="2330282822"/>
                  </a:ext>
                </a:extLst>
              </a:tr>
              <a:tr h="815732">
                <a:tc>
                  <a:txBody>
                    <a:bodyPr/>
                    <a:lstStyle/>
                    <a:p>
                      <a:r>
                        <a:rPr lang="en-US" sz="2200">
                          <a:solidFill>
                            <a:schemeClr val="tx2"/>
                          </a:solidFill>
                          <a:latin typeface="Abadi" panose="020B0604020104020204" pitchFamily="34" charset="0"/>
                        </a:rPr>
                        <a:t>Social Work</a:t>
                      </a:r>
                    </a:p>
                  </a:txBody>
                  <a:tcPr marL="107705" marR="107705" marT="53852" marB="53852"/>
                </a:tc>
                <a:tc>
                  <a:txBody>
                    <a:bodyPr/>
                    <a:lstStyle/>
                    <a:p>
                      <a:pPr algn="r"/>
                      <a:r>
                        <a:rPr lang="en-US" sz="2200">
                          <a:solidFill>
                            <a:schemeClr val="tx2"/>
                          </a:solidFill>
                          <a:latin typeface="Abadi" panose="020B0604020104020204" pitchFamily="34" charset="0"/>
                        </a:rPr>
                        <a:t>40</a:t>
                      </a:r>
                    </a:p>
                  </a:txBody>
                  <a:tcPr marL="107705" marR="107705" marT="53852" marB="53852"/>
                </a:tc>
                <a:tc>
                  <a:txBody>
                    <a:bodyPr/>
                    <a:lstStyle/>
                    <a:p>
                      <a:pPr algn="r"/>
                      <a:r>
                        <a:rPr lang="en-US" sz="2200">
                          <a:solidFill>
                            <a:schemeClr val="tx2"/>
                          </a:solidFill>
                          <a:latin typeface="Abadi" panose="020B0604020104020204" pitchFamily="34" charset="0"/>
                        </a:rPr>
                        <a:t>58</a:t>
                      </a:r>
                    </a:p>
                  </a:txBody>
                  <a:tcPr marL="107705" marR="107705" marT="53852" marB="53852"/>
                </a:tc>
                <a:tc>
                  <a:txBody>
                    <a:bodyPr/>
                    <a:lstStyle/>
                    <a:p>
                      <a:pPr algn="r"/>
                      <a:r>
                        <a:rPr lang="en-US" sz="2200">
                          <a:solidFill>
                            <a:schemeClr val="tx2"/>
                          </a:solidFill>
                          <a:latin typeface="Abadi" panose="020B0604020104020204" pitchFamily="34" charset="0"/>
                        </a:rPr>
                        <a:t>45% increase</a:t>
                      </a:r>
                    </a:p>
                  </a:txBody>
                  <a:tcPr marL="107705" marR="107705" marT="53852" marB="53852"/>
                </a:tc>
                <a:extLst>
                  <a:ext uri="{0D108BD9-81ED-4DB2-BD59-A6C34878D82A}">
                    <a16:rowId xmlns:a16="http://schemas.microsoft.com/office/drawing/2014/main" val="3958707514"/>
                  </a:ext>
                </a:extLst>
              </a:tr>
              <a:tr h="815732">
                <a:tc>
                  <a:txBody>
                    <a:bodyPr/>
                    <a:lstStyle/>
                    <a:p>
                      <a:r>
                        <a:rPr lang="en-US" sz="2200">
                          <a:solidFill>
                            <a:schemeClr val="tx2"/>
                          </a:solidFill>
                          <a:latin typeface="Abadi" panose="020B0604020104020204" pitchFamily="34" charset="0"/>
                        </a:rPr>
                        <a:t>UCHC</a:t>
                      </a:r>
                    </a:p>
                  </a:txBody>
                  <a:tcPr marL="107705" marR="107705" marT="53852" marB="53852"/>
                </a:tc>
                <a:tc>
                  <a:txBody>
                    <a:bodyPr/>
                    <a:lstStyle/>
                    <a:p>
                      <a:pPr algn="r"/>
                      <a:r>
                        <a:rPr lang="en-US" sz="2200">
                          <a:solidFill>
                            <a:schemeClr val="tx2"/>
                          </a:solidFill>
                          <a:latin typeface="Abadi" panose="020B0604020104020204" pitchFamily="34" charset="0"/>
                        </a:rPr>
                        <a:t>Not reported</a:t>
                      </a:r>
                    </a:p>
                  </a:txBody>
                  <a:tcPr marL="107705" marR="107705" marT="53852" marB="53852"/>
                </a:tc>
                <a:tc>
                  <a:txBody>
                    <a:bodyPr/>
                    <a:lstStyle/>
                    <a:p>
                      <a:pPr algn="r"/>
                      <a:r>
                        <a:rPr lang="en-US" sz="2200">
                          <a:solidFill>
                            <a:schemeClr val="tx2"/>
                          </a:solidFill>
                          <a:latin typeface="Abadi" panose="020B0604020104020204" pitchFamily="34" charset="0"/>
                        </a:rPr>
                        <a:t>29</a:t>
                      </a:r>
                    </a:p>
                  </a:txBody>
                  <a:tcPr marL="107705" marR="107705" marT="53852" marB="53852"/>
                </a:tc>
                <a:tc>
                  <a:txBody>
                    <a:bodyPr/>
                    <a:lstStyle/>
                    <a:p>
                      <a:pPr algn="r"/>
                      <a:r>
                        <a:rPr lang="en-US" sz="2200">
                          <a:solidFill>
                            <a:schemeClr val="tx2"/>
                          </a:solidFill>
                          <a:latin typeface="Abadi" panose="020B0604020104020204" pitchFamily="34" charset="0"/>
                        </a:rPr>
                        <a:t>--</a:t>
                      </a:r>
                    </a:p>
                  </a:txBody>
                  <a:tcPr marL="107705" marR="107705" marT="53852" marB="53852"/>
                </a:tc>
                <a:extLst>
                  <a:ext uri="{0D108BD9-81ED-4DB2-BD59-A6C34878D82A}">
                    <a16:rowId xmlns:a16="http://schemas.microsoft.com/office/drawing/2014/main" val="1827105518"/>
                  </a:ext>
                </a:extLst>
              </a:tr>
              <a:tr h="479273">
                <a:tc>
                  <a:txBody>
                    <a:bodyPr/>
                    <a:lstStyle/>
                    <a:p>
                      <a:r>
                        <a:rPr lang="en-US" sz="2200" b="1">
                          <a:solidFill>
                            <a:schemeClr val="tx2"/>
                          </a:solidFill>
                          <a:latin typeface="Abadi" panose="020B0604020104020204" pitchFamily="34" charset="0"/>
                        </a:rPr>
                        <a:t>Total</a:t>
                      </a:r>
                    </a:p>
                  </a:txBody>
                  <a:tcPr marL="107705" marR="107705" marT="53852" marB="53852"/>
                </a:tc>
                <a:tc>
                  <a:txBody>
                    <a:bodyPr/>
                    <a:lstStyle/>
                    <a:p>
                      <a:pPr algn="r"/>
                      <a:r>
                        <a:rPr lang="en-US" sz="2200" b="1">
                          <a:solidFill>
                            <a:schemeClr val="tx2"/>
                          </a:solidFill>
                          <a:latin typeface="Abadi" panose="020B0604020104020204" pitchFamily="34" charset="0"/>
                        </a:rPr>
                        <a:t>685</a:t>
                      </a:r>
                    </a:p>
                  </a:txBody>
                  <a:tcPr marL="107705" marR="107705" marT="53852" marB="53852"/>
                </a:tc>
                <a:tc>
                  <a:txBody>
                    <a:bodyPr/>
                    <a:lstStyle/>
                    <a:p>
                      <a:pPr algn="r"/>
                      <a:r>
                        <a:rPr lang="en-US" sz="2200" b="1">
                          <a:solidFill>
                            <a:schemeClr val="tx2"/>
                          </a:solidFill>
                          <a:latin typeface="Abadi" panose="020B0604020104020204" pitchFamily="34" charset="0"/>
                        </a:rPr>
                        <a:t>910</a:t>
                      </a:r>
                    </a:p>
                  </a:txBody>
                  <a:tcPr marL="107705" marR="107705" marT="53852" marB="53852"/>
                </a:tc>
                <a:tc>
                  <a:txBody>
                    <a:bodyPr/>
                    <a:lstStyle/>
                    <a:p>
                      <a:pPr algn="r"/>
                      <a:r>
                        <a:rPr lang="en-US" sz="2200" b="1">
                          <a:solidFill>
                            <a:schemeClr val="tx2"/>
                          </a:solidFill>
                          <a:latin typeface="Abadi" panose="020B0604020104020204" pitchFamily="34" charset="0"/>
                        </a:rPr>
                        <a:t>33% increase</a:t>
                      </a:r>
                    </a:p>
                  </a:txBody>
                  <a:tcPr marL="107705" marR="107705" marT="53852" marB="53852"/>
                </a:tc>
                <a:extLst>
                  <a:ext uri="{0D108BD9-81ED-4DB2-BD59-A6C34878D82A}">
                    <a16:rowId xmlns:a16="http://schemas.microsoft.com/office/drawing/2014/main" val="4015639315"/>
                  </a:ext>
                </a:extLst>
              </a:tr>
            </a:tbl>
          </a:graphicData>
        </a:graphic>
      </p:graphicFrame>
      <p:sp>
        <p:nvSpPr>
          <p:cNvPr id="5" name="TextBox 4">
            <a:extLst>
              <a:ext uri="{FF2B5EF4-FFF2-40B4-BE49-F238E27FC236}">
                <a16:creationId xmlns:a16="http://schemas.microsoft.com/office/drawing/2014/main" id="{1FD6E952-0B29-979F-BEA6-C0701044B52F}"/>
              </a:ext>
            </a:extLst>
          </p:cNvPr>
          <p:cNvSpPr txBox="1"/>
          <p:nvPr/>
        </p:nvSpPr>
        <p:spPr>
          <a:xfrm>
            <a:off x="5969651" y="6388322"/>
            <a:ext cx="6099858" cy="292388"/>
          </a:xfrm>
          <a:prstGeom prst="rect">
            <a:avLst/>
          </a:prstGeom>
          <a:noFill/>
        </p:spPr>
        <p:txBody>
          <a:bodyPr wrap="square">
            <a:spAutoFit/>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Credit:  Christine Wenzel, Executive Director, Center for Students With Disabilities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7956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3CED0-FFD0-409B-A002-971167D6B323}"/>
              </a:ext>
            </a:extLst>
          </p:cNvPr>
          <p:cNvSpPr>
            <a:spLocks noGrp="1"/>
          </p:cNvSpPr>
          <p:nvPr>
            <p:ph type="title"/>
          </p:nvPr>
        </p:nvSpPr>
        <p:spPr>
          <a:xfrm>
            <a:off x="838201" y="609600"/>
            <a:ext cx="3200400" cy="5567363"/>
          </a:xfrm>
        </p:spPr>
        <p:txBody>
          <a:bodyPr anchor="ctr">
            <a:normAutofit/>
          </a:bodyPr>
          <a:lstStyle/>
          <a:p>
            <a:r>
              <a:rPr lang="en-US" sz="4400" b="1" dirty="0">
                <a:gradFill flip="none" rotWithShape="1">
                  <a:gsLst>
                    <a:gs pos="0">
                      <a:schemeClr val="accent5">
                        <a:alpha val="70000"/>
                      </a:schemeClr>
                    </a:gs>
                    <a:gs pos="100000">
                      <a:schemeClr val="accent1">
                        <a:alpha val="70000"/>
                      </a:schemeClr>
                    </a:gs>
                  </a:gsLst>
                  <a:lin ang="0" scaled="1"/>
                  <a:tileRect/>
                </a:gradFill>
                <a:latin typeface="Abadi" panose="020B0604020104020204" pitchFamily="34" charset="0"/>
              </a:rPr>
              <a:t>Student Contact Hours – Spring 2022</a:t>
            </a:r>
          </a:p>
        </p:txBody>
      </p:sp>
      <p:graphicFrame>
        <p:nvGraphicFramePr>
          <p:cNvPr id="4" name="Table 4">
            <a:extLst>
              <a:ext uri="{FF2B5EF4-FFF2-40B4-BE49-F238E27FC236}">
                <a16:creationId xmlns:a16="http://schemas.microsoft.com/office/drawing/2014/main" id="{141E2EF8-5BE4-45E2-9A30-C308D15DE51D}"/>
              </a:ext>
            </a:extLst>
          </p:cNvPr>
          <p:cNvGraphicFramePr>
            <a:graphicFrameLocks noGrp="1"/>
          </p:cNvGraphicFramePr>
          <p:nvPr>
            <p:ph idx="1"/>
          </p:nvPr>
        </p:nvGraphicFramePr>
        <p:xfrm>
          <a:off x="4293704" y="918838"/>
          <a:ext cx="7060097" cy="4948893"/>
        </p:xfrm>
        <a:graphic>
          <a:graphicData uri="http://schemas.openxmlformats.org/drawingml/2006/table">
            <a:tbl>
              <a:tblPr firstRow="1" bandRow="1">
                <a:tableStyleId>{5C22544A-7EE6-4342-B048-85BDC9FD1C3A}</a:tableStyleId>
              </a:tblPr>
              <a:tblGrid>
                <a:gridCol w="2912447">
                  <a:extLst>
                    <a:ext uri="{9D8B030D-6E8A-4147-A177-3AD203B41FA5}">
                      <a16:colId xmlns:a16="http://schemas.microsoft.com/office/drawing/2014/main" val="594590361"/>
                    </a:ext>
                  </a:extLst>
                </a:gridCol>
                <a:gridCol w="1076907">
                  <a:extLst>
                    <a:ext uri="{9D8B030D-6E8A-4147-A177-3AD203B41FA5}">
                      <a16:colId xmlns:a16="http://schemas.microsoft.com/office/drawing/2014/main" val="3173289794"/>
                    </a:ext>
                  </a:extLst>
                </a:gridCol>
                <a:gridCol w="988498">
                  <a:extLst>
                    <a:ext uri="{9D8B030D-6E8A-4147-A177-3AD203B41FA5}">
                      <a16:colId xmlns:a16="http://schemas.microsoft.com/office/drawing/2014/main" val="2140828653"/>
                    </a:ext>
                  </a:extLst>
                </a:gridCol>
                <a:gridCol w="1165316">
                  <a:extLst>
                    <a:ext uri="{9D8B030D-6E8A-4147-A177-3AD203B41FA5}">
                      <a16:colId xmlns:a16="http://schemas.microsoft.com/office/drawing/2014/main" val="1746883532"/>
                    </a:ext>
                  </a:extLst>
                </a:gridCol>
                <a:gridCol w="916929">
                  <a:extLst>
                    <a:ext uri="{9D8B030D-6E8A-4147-A177-3AD203B41FA5}">
                      <a16:colId xmlns:a16="http://schemas.microsoft.com/office/drawing/2014/main" val="408292331"/>
                    </a:ext>
                  </a:extLst>
                </a:gridCol>
              </a:tblGrid>
              <a:tr h="1109408">
                <a:tc>
                  <a:txBody>
                    <a:bodyPr/>
                    <a:lstStyle/>
                    <a:p>
                      <a:r>
                        <a:rPr lang="en-US" sz="1600">
                          <a:solidFill>
                            <a:schemeClr val="tx2"/>
                          </a:solidFill>
                          <a:latin typeface="Abadi" panose="020B0604020104020204" pitchFamily="34" charset="0"/>
                        </a:rPr>
                        <a:t>Disability Category</a:t>
                      </a:r>
                    </a:p>
                  </a:txBody>
                  <a:tcPr marL="90935" marR="90935" marT="45468" marB="45468"/>
                </a:tc>
                <a:tc>
                  <a:txBody>
                    <a:bodyPr/>
                    <a:lstStyle/>
                    <a:p>
                      <a:pPr algn="r"/>
                      <a:r>
                        <a:rPr lang="en-US" sz="1600">
                          <a:solidFill>
                            <a:schemeClr val="tx2"/>
                          </a:solidFill>
                          <a:latin typeface="Abadi" panose="020B0604020104020204" pitchFamily="34" charset="0"/>
                        </a:rPr>
                        <a:t># of Contacts</a:t>
                      </a:r>
                    </a:p>
                  </a:txBody>
                  <a:tcPr marL="90935" marR="90935" marT="45468" marB="45468"/>
                </a:tc>
                <a:tc>
                  <a:txBody>
                    <a:bodyPr/>
                    <a:lstStyle/>
                    <a:p>
                      <a:pPr algn="r"/>
                      <a:r>
                        <a:rPr lang="en-US" sz="1600">
                          <a:solidFill>
                            <a:schemeClr val="tx2"/>
                          </a:solidFill>
                          <a:latin typeface="Abadi" panose="020B0604020104020204" pitchFamily="34" charset="0"/>
                        </a:rPr>
                        <a:t>Regular Hours</a:t>
                      </a:r>
                    </a:p>
                  </a:txBody>
                  <a:tcPr marL="90935" marR="90935" marT="45468" marB="45468"/>
                </a:tc>
                <a:tc>
                  <a:txBody>
                    <a:bodyPr/>
                    <a:lstStyle/>
                    <a:p>
                      <a:pPr algn="r"/>
                      <a:r>
                        <a:rPr lang="en-US" sz="1600">
                          <a:solidFill>
                            <a:schemeClr val="tx2"/>
                          </a:solidFill>
                          <a:latin typeface="Abadi" panose="020B0604020104020204" pitchFamily="34" charset="0"/>
                        </a:rPr>
                        <a:t>Enhanced Hours (Beyond Access)</a:t>
                      </a:r>
                    </a:p>
                  </a:txBody>
                  <a:tcPr marL="90935" marR="90935" marT="45468" marB="45468"/>
                </a:tc>
                <a:tc>
                  <a:txBody>
                    <a:bodyPr/>
                    <a:lstStyle/>
                    <a:p>
                      <a:pPr algn="r"/>
                      <a:r>
                        <a:rPr lang="en-US" sz="1600">
                          <a:solidFill>
                            <a:schemeClr val="tx2"/>
                          </a:solidFill>
                          <a:latin typeface="Abadi" panose="020B0604020104020204" pitchFamily="34" charset="0"/>
                        </a:rPr>
                        <a:t>Total Hours</a:t>
                      </a:r>
                    </a:p>
                  </a:txBody>
                  <a:tcPr marL="90935" marR="90935" marT="45468" marB="45468"/>
                </a:tc>
                <a:extLst>
                  <a:ext uri="{0D108BD9-81ED-4DB2-BD59-A6C34878D82A}">
                    <a16:rowId xmlns:a16="http://schemas.microsoft.com/office/drawing/2014/main" val="1124111054"/>
                  </a:ext>
                </a:extLst>
              </a:tr>
              <a:tr h="584005">
                <a:tc>
                  <a:txBody>
                    <a:bodyPr/>
                    <a:lstStyle/>
                    <a:p>
                      <a:r>
                        <a:rPr lang="en-US" sz="1500">
                          <a:solidFill>
                            <a:schemeClr val="tx2"/>
                          </a:solidFill>
                          <a:latin typeface="Abadi" panose="020B0604020104020204" pitchFamily="34" charset="0"/>
                        </a:rPr>
                        <a:t>Attention Deficit/Hyperactivity Disorder</a:t>
                      </a:r>
                    </a:p>
                  </a:txBody>
                  <a:tcPr marL="90935" marR="90935" marT="45468" marB="45468"/>
                </a:tc>
                <a:tc>
                  <a:txBody>
                    <a:bodyPr/>
                    <a:lstStyle/>
                    <a:p>
                      <a:pPr algn="r"/>
                      <a:r>
                        <a:rPr lang="en-US" sz="1500">
                          <a:solidFill>
                            <a:schemeClr val="tx2"/>
                          </a:solidFill>
                          <a:latin typeface="Abadi" panose="020B0604020104020204" pitchFamily="34" charset="0"/>
                        </a:rPr>
                        <a:t>17,293</a:t>
                      </a:r>
                    </a:p>
                  </a:txBody>
                  <a:tcPr marL="90935" marR="90935" marT="45468" marB="45468"/>
                </a:tc>
                <a:tc>
                  <a:txBody>
                    <a:bodyPr/>
                    <a:lstStyle/>
                    <a:p>
                      <a:pPr algn="r"/>
                      <a:r>
                        <a:rPr lang="en-US" sz="1500">
                          <a:solidFill>
                            <a:schemeClr val="tx2"/>
                          </a:solidFill>
                          <a:latin typeface="Abadi" panose="020B0604020104020204" pitchFamily="34" charset="0"/>
                        </a:rPr>
                        <a:t>1,157</a:t>
                      </a:r>
                    </a:p>
                  </a:txBody>
                  <a:tcPr marL="90935" marR="90935" marT="45468" marB="45468"/>
                </a:tc>
                <a:tc>
                  <a:txBody>
                    <a:bodyPr/>
                    <a:lstStyle/>
                    <a:p>
                      <a:pPr algn="r"/>
                      <a:r>
                        <a:rPr lang="en-US" sz="1500">
                          <a:solidFill>
                            <a:schemeClr val="tx2"/>
                          </a:solidFill>
                          <a:latin typeface="Abadi" panose="020B0604020104020204" pitchFamily="34" charset="0"/>
                        </a:rPr>
                        <a:t>832</a:t>
                      </a:r>
                    </a:p>
                  </a:txBody>
                  <a:tcPr marL="90935" marR="90935" marT="45468" marB="45468"/>
                </a:tc>
                <a:tc>
                  <a:txBody>
                    <a:bodyPr/>
                    <a:lstStyle/>
                    <a:p>
                      <a:pPr algn="r"/>
                      <a:r>
                        <a:rPr lang="en-US" sz="1500">
                          <a:solidFill>
                            <a:schemeClr val="tx2"/>
                          </a:solidFill>
                          <a:latin typeface="Abadi" panose="020B0604020104020204" pitchFamily="34" charset="0"/>
                        </a:rPr>
                        <a:t>1,989</a:t>
                      </a:r>
                    </a:p>
                  </a:txBody>
                  <a:tcPr marL="90935" marR="90935" marT="45468" marB="45468"/>
                </a:tc>
                <a:extLst>
                  <a:ext uri="{0D108BD9-81ED-4DB2-BD59-A6C34878D82A}">
                    <a16:rowId xmlns:a16="http://schemas.microsoft.com/office/drawing/2014/main" val="701593328"/>
                  </a:ext>
                </a:extLst>
              </a:tr>
              <a:tr h="361720">
                <a:tc>
                  <a:txBody>
                    <a:bodyPr/>
                    <a:lstStyle/>
                    <a:p>
                      <a:r>
                        <a:rPr lang="en-US" sz="1500">
                          <a:solidFill>
                            <a:schemeClr val="tx2"/>
                          </a:solidFill>
                          <a:latin typeface="Abadi" panose="020B0604020104020204" pitchFamily="34" charset="0"/>
                        </a:rPr>
                        <a:t>Autism Spectrum Disorder</a:t>
                      </a:r>
                    </a:p>
                  </a:txBody>
                  <a:tcPr marL="90935" marR="90935" marT="45468" marB="45468"/>
                </a:tc>
                <a:tc>
                  <a:txBody>
                    <a:bodyPr/>
                    <a:lstStyle/>
                    <a:p>
                      <a:pPr algn="r"/>
                      <a:r>
                        <a:rPr lang="en-US" sz="1500">
                          <a:solidFill>
                            <a:schemeClr val="tx2"/>
                          </a:solidFill>
                          <a:latin typeface="Abadi" panose="020B0604020104020204" pitchFamily="34" charset="0"/>
                        </a:rPr>
                        <a:t>3,337</a:t>
                      </a:r>
                    </a:p>
                  </a:txBody>
                  <a:tcPr marL="90935" marR="90935" marT="45468" marB="45468"/>
                </a:tc>
                <a:tc>
                  <a:txBody>
                    <a:bodyPr/>
                    <a:lstStyle/>
                    <a:p>
                      <a:pPr algn="r"/>
                      <a:r>
                        <a:rPr lang="en-US" sz="1500">
                          <a:solidFill>
                            <a:schemeClr val="tx2"/>
                          </a:solidFill>
                          <a:latin typeface="Abadi" panose="020B0604020104020204" pitchFamily="34" charset="0"/>
                        </a:rPr>
                        <a:t>181</a:t>
                      </a:r>
                    </a:p>
                  </a:txBody>
                  <a:tcPr marL="90935" marR="90935" marT="45468" marB="45468"/>
                </a:tc>
                <a:tc>
                  <a:txBody>
                    <a:bodyPr/>
                    <a:lstStyle/>
                    <a:p>
                      <a:pPr algn="r"/>
                      <a:r>
                        <a:rPr lang="en-US" sz="1500">
                          <a:solidFill>
                            <a:schemeClr val="tx2"/>
                          </a:solidFill>
                          <a:latin typeface="Abadi" panose="020B0604020104020204" pitchFamily="34" charset="0"/>
                        </a:rPr>
                        <a:t>514</a:t>
                      </a:r>
                    </a:p>
                  </a:txBody>
                  <a:tcPr marL="90935" marR="90935" marT="45468" marB="45468"/>
                </a:tc>
                <a:tc>
                  <a:txBody>
                    <a:bodyPr/>
                    <a:lstStyle/>
                    <a:p>
                      <a:pPr algn="r"/>
                      <a:r>
                        <a:rPr lang="en-US" sz="1500">
                          <a:solidFill>
                            <a:schemeClr val="tx2"/>
                          </a:solidFill>
                          <a:latin typeface="Abadi" panose="020B0604020104020204" pitchFamily="34" charset="0"/>
                        </a:rPr>
                        <a:t>695</a:t>
                      </a:r>
                    </a:p>
                  </a:txBody>
                  <a:tcPr marL="90935" marR="90935" marT="45468" marB="45468"/>
                </a:tc>
                <a:extLst>
                  <a:ext uri="{0D108BD9-81ED-4DB2-BD59-A6C34878D82A}">
                    <a16:rowId xmlns:a16="http://schemas.microsoft.com/office/drawing/2014/main" val="924694824"/>
                  </a:ext>
                </a:extLst>
              </a:tr>
              <a:tr h="361720">
                <a:tc>
                  <a:txBody>
                    <a:bodyPr/>
                    <a:lstStyle/>
                    <a:p>
                      <a:r>
                        <a:rPr lang="en-US" sz="1500">
                          <a:solidFill>
                            <a:schemeClr val="tx2"/>
                          </a:solidFill>
                          <a:latin typeface="Abadi" panose="020B0604020104020204" pitchFamily="34" charset="0"/>
                        </a:rPr>
                        <a:t>Chronic Health Conditions</a:t>
                      </a:r>
                    </a:p>
                  </a:txBody>
                  <a:tcPr marL="90935" marR="90935" marT="45468" marB="45468"/>
                </a:tc>
                <a:tc>
                  <a:txBody>
                    <a:bodyPr/>
                    <a:lstStyle/>
                    <a:p>
                      <a:pPr algn="r"/>
                      <a:r>
                        <a:rPr lang="en-US" sz="1500">
                          <a:solidFill>
                            <a:schemeClr val="tx2"/>
                          </a:solidFill>
                          <a:latin typeface="Abadi" panose="020B0604020104020204" pitchFamily="34" charset="0"/>
                        </a:rPr>
                        <a:t>14,800</a:t>
                      </a:r>
                    </a:p>
                  </a:txBody>
                  <a:tcPr marL="90935" marR="90935" marT="45468" marB="45468"/>
                </a:tc>
                <a:tc>
                  <a:txBody>
                    <a:bodyPr/>
                    <a:lstStyle/>
                    <a:p>
                      <a:pPr algn="r"/>
                      <a:r>
                        <a:rPr lang="en-US" sz="1500">
                          <a:solidFill>
                            <a:schemeClr val="tx2"/>
                          </a:solidFill>
                          <a:latin typeface="Abadi" panose="020B0604020104020204" pitchFamily="34" charset="0"/>
                        </a:rPr>
                        <a:t>1,039</a:t>
                      </a:r>
                    </a:p>
                  </a:txBody>
                  <a:tcPr marL="90935" marR="90935" marT="45468" marB="45468"/>
                </a:tc>
                <a:tc>
                  <a:txBody>
                    <a:bodyPr/>
                    <a:lstStyle/>
                    <a:p>
                      <a:pPr algn="r"/>
                      <a:r>
                        <a:rPr lang="en-US" sz="1500">
                          <a:solidFill>
                            <a:schemeClr val="tx2"/>
                          </a:solidFill>
                          <a:latin typeface="Abadi" panose="020B0604020104020204" pitchFamily="34" charset="0"/>
                        </a:rPr>
                        <a:t>569</a:t>
                      </a:r>
                    </a:p>
                  </a:txBody>
                  <a:tcPr marL="90935" marR="90935" marT="45468" marB="45468"/>
                </a:tc>
                <a:tc>
                  <a:txBody>
                    <a:bodyPr/>
                    <a:lstStyle/>
                    <a:p>
                      <a:pPr algn="r"/>
                      <a:r>
                        <a:rPr lang="en-US" sz="1500">
                          <a:solidFill>
                            <a:schemeClr val="tx2"/>
                          </a:solidFill>
                          <a:latin typeface="Abadi" panose="020B0604020104020204" pitchFamily="34" charset="0"/>
                        </a:rPr>
                        <a:t>1,608</a:t>
                      </a:r>
                    </a:p>
                  </a:txBody>
                  <a:tcPr marL="90935" marR="90935" marT="45468" marB="45468"/>
                </a:tc>
                <a:extLst>
                  <a:ext uri="{0D108BD9-81ED-4DB2-BD59-A6C34878D82A}">
                    <a16:rowId xmlns:a16="http://schemas.microsoft.com/office/drawing/2014/main" val="3275394004"/>
                  </a:ext>
                </a:extLst>
              </a:tr>
              <a:tr h="361720">
                <a:tc>
                  <a:txBody>
                    <a:bodyPr/>
                    <a:lstStyle/>
                    <a:p>
                      <a:r>
                        <a:rPr lang="en-US" sz="1500">
                          <a:solidFill>
                            <a:schemeClr val="tx2"/>
                          </a:solidFill>
                          <a:latin typeface="Abadi" panose="020B0604020104020204" pitchFamily="34" charset="0"/>
                        </a:rPr>
                        <a:t>Deaf/Hard of Hearing</a:t>
                      </a:r>
                    </a:p>
                  </a:txBody>
                  <a:tcPr marL="90935" marR="90935" marT="45468" marB="45468"/>
                </a:tc>
                <a:tc>
                  <a:txBody>
                    <a:bodyPr/>
                    <a:lstStyle/>
                    <a:p>
                      <a:pPr algn="r"/>
                      <a:r>
                        <a:rPr lang="en-US" sz="1500">
                          <a:solidFill>
                            <a:schemeClr val="tx2"/>
                          </a:solidFill>
                          <a:latin typeface="Abadi" panose="020B0604020104020204" pitchFamily="34" charset="0"/>
                        </a:rPr>
                        <a:t>668</a:t>
                      </a:r>
                    </a:p>
                  </a:txBody>
                  <a:tcPr marL="90935" marR="90935" marT="45468" marB="45468"/>
                </a:tc>
                <a:tc>
                  <a:txBody>
                    <a:bodyPr/>
                    <a:lstStyle/>
                    <a:p>
                      <a:pPr algn="r"/>
                      <a:r>
                        <a:rPr lang="en-US" sz="1500">
                          <a:solidFill>
                            <a:schemeClr val="tx2"/>
                          </a:solidFill>
                          <a:latin typeface="Abadi" panose="020B0604020104020204" pitchFamily="34" charset="0"/>
                        </a:rPr>
                        <a:t>46</a:t>
                      </a:r>
                    </a:p>
                  </a:txBody>
                  <a:tcPr marL="90935" marR="90935" marT="45468" marB="45468"/>
                </a:tc>
                <a:tc>
                  <a:txBody>
                    <a:bodyPr/>
                    <a:lstStyle/>
                    <a:p>
                      <a:pPr algn="r"/>
                      <a:r>
                        <a:rPr lang="en-US" sz="1500">
                          <a:solidFill>
                            <a:schemeClr val="tx2"/>
                          </a:solidFill>
                          <a:latin typeface="Abadi" panose="020B0604020104020204" pitchFamily="34" charset="0"/>
                        </a:rPr>
                        <a:t>5</a:t>
                      </a:r>
                    </a:p>
                  </a:txBody>
                  <a:tcPr marL="90935" marR="90935" marT="45468" marB="45468"/>
                </a:tc>
                <a:tc>
                  <a:txBody>
                    <a:bodyPr/>
                    <a:lstStyle/>
                    <a:p>
                      <a:pPr algn="r"/>
                      <a:r>
                        <a:rPr lang="en-US" sz="1500">
                          <a:solidFill>
                            <a:schemeClr val="tx2"/>
                          </a:solidFill>
                          <a:latin typeface="Abadi" panose="020B0604020104020204" pitchFamily="34" charset="0"/>
                        </a:rPr>
                        <a:t>51</a:t>
                      </a:r>
                    </a:p>
                  </a:txBody>
                  <a:tcPr marL="90935" marR="90935" marT="45468" marB="45468"/>
                </a:tc>
                <a:extLst>
                  <a:ext uri="{0D108BD9-81ED-4DB2-BD59-A6C34878D82A}">
                    <a16:rowId xmlns:a16="http://schemas.microsoft.com/office/drawing/2014/main" val="2214691588"/>
                  </a:ext>
                </a:extLst>
              </a:tr>
              <a:tr h="361720">
                <a:tc>
                  <a:txBody>
                    <a:bodyPr/>
                    <a:lstStyle/>
                    <a:p>
                      <a:r>
                        <a:rPr lang="en-US" sz="1500">
                          <a:solidFill>
                            <a:schemeClr val="tx2"/>
                          </a:solidFill>
                          <a:latin typeface="Abadi" panose="020B0604020104020204" pitchFamily="34" charset="0"/>
                        </a:rPr>
                        <a:t>Learning &amp; Cognitive Disabilities</a:t>
                      </a:r>
                    </a:p>
                  </a:txBody>
                  <a:tcPr marL="90935" marR="90935" marT="45468" marB="45468"/>
                </a:tc>
                <a:tc>
                  <a:txBody>
                    <a:bodyPr/>
                    <a:lstStyle/>
                    <a:p>
                      <a:pPr algn="r"/>
                      <a:r>
                        <a:rPr lang="en-US" sz="1500">
                          <a:solidFill>
                            <a:schemeClr val="tx2"/>
                          </a:solidFill>
                          <a:latin typeface="Abadi" panose="020B0604020104020204" pitchFamily="34" charset="0"/>
                        </a:rPr>
                        <a:t>11,585</a:t>
                      </a:r>
                    </a:p>
                  </a:txBody>
                  <a:tcPr marL="90935" marR="90935" marT="45468" marB="45468"/>
                </a:tc>
                <a:tc>
                  <a:txBody>
                    <a:bodyPr/>
                    <a:lstStyle/>
                    <a:p>
                      <a:pPr algn="r"/>
                      <a:r>
                        <a:rPr lang="en-US" sz="1500">
                          <a:solidFill>
                            <a:schemeClr val="tx2"/>
                          </a:solidFill>
                          <a:latin typeface="Abadi" panose="020B0604020104020204" pitchFamily="34" charset="0"/>
                        </a:rPr>
                        <a:t>705</a:t>
                      </a:r>
                    </a:p>
                  </a:txBody>
                  <a:tcPr marL="90935" marR="90935" marT="45468" marB="45468"/>
                </a:tc>
                <a:tc>
                  <a:txBody>
                    <a:bodyPr/>
                    <a:lstStyle/>
                    <a:p>
                      <a:pPr algn="r"/>
                      <a:r>
                        <a:rPr lang="en-US" sz="1500">
                          <a:solidFill>
                            <a:schemeClr val="tx2"/>
                          </a:solidFill>
                          <a:latin typeface="Abadi" panose="020B0604020104020204" pitchFamily="34" charset="0"/>
                        </a:rPr>
                        <a:t>967</a:t>
                      </a:r>
                    </a:p>
                  </a:txBody>
                  <a:tcPr marL="90935" marR="90935" marT="45468" marB="45468"/>
                </a:tc>
                <a:tc>
                  <a:txBody>
                    <a:bodyPr/>
                    <a:lstStyle/>
                    <a:p>
                      <a:pPr algn="r"/>
                      <a:r>
                        <a:rPr lang="en-US" sz="1500">
                          <a:solidFill>
                            <a:schemeClr val="tx2"/>
                          </a:solidFill>
                          <a:latin typeface="Abadi" panose="020B0604020104020204" pitchFamily="34" charset="0"/>
                        </a:rPr>
                        <a:t>1,672</a:t>
                      </a:r>
                    </a:p>
                  </a:txBody>
                  <a:tcPr marL="90935" marR="90935" marT="45468" marB="45468"/>
                </a:tc>
                <a:extLst>
                  <a:ext uri="{0D108BD9-81ED-4DB2-BD59-A6C34878D82A}">
                    <a16:rowId xmlns:a16="http://schemas.microsoft.com/office/drawing/2014/main" val="2904823759"/>
                  </a:ext>
                </a:extLst>
              </a:tr>
              <a:tr h="361720">
                <a:tc>
                  <a:txBody>
                    <a:bodyPr/>
                    <a:lstStyle/>
                    <a:p>
                      <a:r>
                        <a:rPr lang="en-US" sz="1500">
                          <a:solidFill>
                            <a:schemeClr val="tx2"/>
                          </a:solidFill>
                          <a:latin typeface="Abadi" panose="020B0604020104020204" pitchFamily="34" charset="0"/>
                        </a:rPr>
                        <a:t>Neurological Disabilities</a:t>
                      </a:r>
                    </a:p>
                  </a:txBody>
                  <a:tcPr marL="90935" marR="90935" marT="45468" marB="45468"/>
                </a:tc>
                <a:tc>
                  <a:txBody>
                    <a:bodyPr/>
                    <a:lstStyle/>
                    <a:p>
                      <a:pPr algn="r"/>
                      <a:r>
                        <a:rPr lang="en-US" sz="1500">
                          <a:solidFill>
                            <a:schemeClr val="tx2"/>
                          </a:solidFill>
                          <a:latin typeface="Abadi" panose="020B0604020104020204" pitchFamily="34" charset="0"/>
                        </a:rPr>
                        <a:t>6,960</a:t>
                      </a:r>
                    </a:p>
                  </a:txBody>
                  <a:tcPr marL="90935" marR="90935" marT="45468" marB="45468"/>
                </a:tc>
                <a:tc>
                  <a:txBody>
                    <a:bodyPr/>
                    <a:lstStyle/>
                    <a:p>
                      <a:pPr algn="r"/>
                      <a:r>
                        <a:rPr lang="en-US" sz="1500">
                          <a:solidFill>
                            <a:schemeClr val="tx2"/>
                          </a:solidFill>
                          <a:latin typeface="Abadi" panose="020B0604020104020204" pitchFamily="34" charset="0"/>
                        </a:rPr>
                        <a:t>501</a:t>
                      </a:r>
                    </a:p>
                  </a:txBody>
                  <a:tcPr marL="90935" marR="90935" marT="45468" marB="45468"/>
                </a:tc>
                <a:tc>
                  <a:txBody>
                    <a:bodyPr/>
                    <a:lstStyle/>
                    <a:p>
                      <a:pPr algn="r"/>
                      <a:r>
                        <a:rPr lang="en-US" sz="1500">
                          <a:solidFill>
                            <a:schemeClr val="tx2"/>
                          </a:solidFill>
                          <a:latin typeface="Abadi" panose="020B0604020104020204" pitchFamily="34" charset="0"/>
                        </a:rPr>
                        <a:t>212</a:t>
                      </a:r>
                    </a:p>
                  </a:txBody>
                  <a:tcPr marL="90935" marR="90935" marT="45468" marB="45468"/>
                </a:tc>
                <a:tc>
                  <a:txBody>
                    <a:bodyPr/>
                    <a:lstStyle/>
                    <a:p>
                      <a:pPr algn="r"/>
                      <a:r>
                        <a:rPr lang="en-US" sz="1500">
                          <a:solidFill>
                            <a:schemeClr val="tx2"/>
                          </a:solidFill>
                          <a:latin typeface="Abadi" panose="020B0604020104020204" pitchFamily="34" charset="0"/>
                        </a:rPr>
                        <a:t>713</a:t>
                      </a:r>
                    </a:p>
                  </a:txBody>
                  <a:tcPr marL="90935" marR="90935" marT="45468" marB="45468"/>
                </a:tc>
                <a:extLst>
                  <a:ext uri="{0D108BD9-81ED-4DB2-BD59-A6C34878D82A}">
                    <a16:rowId xmlns:a16="http://schemas.microsoft.com/office/drawing/2014/main" val="481488182"/>
                  </a:ext>
                </a:extLst>
              </a:tr>
              <a:tr h="361720">
                <a:tc>
                  <a:txBody>
                    <a:bodyPr/>
                    <a:lstStyle/>
                    <a:p>
                      <a:r>
                        <a:rPr lang="en-US" sz="1500">
                          <a:solidFill>
                            <a:schemeClr val="tx2"/>
                          </a:solidFill>
                          <a:latin typeface="Abadi" panose="020B0604020104020204" pitchFamily="34" charset="0"/>
                        </a:rPr>
                        <a:t>Physical Disabilities</a:t>
                      </a:r>
                    </a:p>
                  </a:txBody>
                  <a:tcPr marL="90935" marR="90935" marT="45468" marB="45468"/>
                </a:tc>
                <a:tc>
                  <a:txBody>
                    <a:bodyPr/>
                    <a:lstStyle/>
                    <a:p>
                      <a:pPr algn="r"/>
                      <a:r>
                        <a:rPr lang="en-US" sz="1500">
                          <a:solidFill>
                            <a:schemeClr val="tx2"/>
                          </a:solidFill>
                          <a:latin typeface="Abadi" panose="020B0604020104020204" pitchFamily="34" charset="0"/>
                        </a:rPr>
                        <a:t>4,784</a:t>
                      </a:r>
                    </a:p>
                  </a:txBody>
                  <a:tcPr marL="90935" marR="90935" marT="45468" marB="45468"/>
                </a:tc>
                <a:tc>
                  <a:txBody>
                    <a:bodyPr/>
                    <a:lstStyle/>
                    <a:p>
                      <a:pPr algn="r"/>
                      <a:r>
                        <a:rPr lang="en-US" sz="1500">
                          <a:solidFill>
                            <a:schemeClr val="tx2"/>
                          </a:solidFill>
                          <a:latin typeface="Abadi" panose="020B0604020104020204" pitchFamily="34" charset="0"/>
                        </a:rPr>
                        <a:t>350</a:t>
                      </a:r>
                    </a:p>
                  </a:txBody>
                  <a:tcPr marL="90935" marR="90935" marT="45468" marB="45468"/>
                </a:tc>
                <a:tc>
                  <a:txBody>
                    <a:bodyPr/>
                    <a:lstStyle/>
                    <a:p>
                      <a:pPr algn="r"/>
                      <a:r>
                        <a:rPr lang="en-US" sz="1500">
                          <a:solidFill>
                            <a:schemeClr val="tx2"/>
                          </a:solidFill>
                          <a:latin typeface="Abadi" panose="020B0604020104020204" pitchFamily="34" charset="0"/>
                        </a:rPr>
                        <a:t>143</a:t>
                      </a:r>
                    </a:p>
                  </a:txBody>
                  <a:tcPr marL="90935" marR="90935" marT="45468" marB="45468"/>
                </a:tc>
                <a:tc>
                  <a:txBody>
                    <a:bodyPr/>
                    <a:lstStyle/>
                    <a:p>
                      <a:pPr algn="r"/>
                      <a:r>
                        <a:rPr lang="en-US" sz="1500">
                          <a:solidFill>
                            <a:schemeClr val="tx2"/>
                          </a:solidFill>
                          <a:latin typeface="Abadi" panose="020B0604020104020204" pitchFamily="34" charset="0"/>
                        </a:rPr>
                        <a:t>493</a:t>
                      </a:r>
                    </a:p>
                  </a:txBody>
                  <a:tcPr marL="90935" marR="90935" marT="45468" marB="45468"/>
                </a:tc>
                <a:extLst>
                  <a:ext uri="{0D108BD9-81ED-4DB2-BD59-A6C34878D82A}">
                    <a16:rowId xmlns:a16="http://schemas.microsoft.com/office/drawing/2014/main" val="456017001"/>
                  </a:ext>
                </a:extLst>
              </a:tr>
              <a:tr h="361720">
                <a:tc>
                  <a:txBody>
                    <a:bodyPr/>
                    <a:lstStyle/>
                    <a:p>
                      <a:r>
                        <a:rPr lang="en-US" sz="1500">
                          <a:solidFill>
                            <a:schemeClr val="tx2"/>
                          </a:solidFill>
                          <a:latin typeface="Abadi" panose="020B0604020104020204" pitchFamily="34" charset="0"/>
                        </a:rPr>
                        <a:t>Psychiatric Disabilities</a:t>
                      </a:r>
                    </a:p>
                  </a:txBody>
                  <a:tcPr marL="90935" marR="90935" marT="45468" marB="45468"/>
                </a:tc>
                <a:tc>
                  <a:txBody>
                    <a:bodyPr/>
                    <a:lstStyle/>
                    <a:p>
                      <a:pPr algn="r"/>
                      <a:r>
                        <a:rPr lang="en-US" sz="1500">
                          <a:solidFill>
                            <a:schemeClr val="tx2"/>
                          </a:solidFill>
                          <a:latin typeface="Abadi" panose="020B0604020104020204" pitchFamily="34" charset="0"/>
                        </a:rPr>
                        <a:t>48,002</a:t>
                      </a:r>
                    </a:p>
                  </a:txBody>
                  <a:tcPr marL="90935" marR="90935" marT="45468" marB="45468"/>
                </a:tc>
                <a:tc>
                  <a:txBody>
                    <a:bodyPr/>
                    <a:lstStyle/>
                    <a:p>
                      <a:pPr algn="r"/>
                      <a:r>
                        <a:rPr lang="en-US" sz="1500">
                          <a:solidFill>
                            <a:schemeClr val="tx2"/>
                          </a:solidFill>
                          <a:latin typeface="Abadi" panose="020B0604020104020204" pitchFamily="34" charset="0"/>
                        </a:rPr>
                        <a:t>3,366</a:t>
                      </a:r>
                    </a:p>
                  </a:txBody>
                  <a:tcPr marL="90935" marR="90935" marT="45468" marB="45468"/>
                </a:tc>
                <a:tc>
                  <a:txBody>
                    <a:bodyPr/>
                    <a:lstStyle/>
                    <a:p>
                      <a:pPr algn="r"/>
                      <a:r>
                        <a:rPr lang="en-US" sz="1500">
                          <a:solidFill>
                            <a:schemeClr val="tx2"/>
                          </a:solidFill>
                          <a:latin typeface="Abadi" panose="020B0604020104020204" pitchFamily="34" charset="0"/>
                        </a:rPr>
                        <a:t>1,379</a:t>
                      </a:r>
                    </a:p>
                  </a:txBody>
                  <a:tcPr marL="90935" marR="90935" marT="45468" marB="45468"/>
                </a:tc>
                <a:tc>
                  <a:txBody>
                    <a:bodyPr/>
                    <a:lstStyle/>
                    <a:p>
                      <a:pPr algn="r"/>
                      <a:r>
                        <a:rPr lang="en-US" sz="1500">
                          <a:solidFill>
                            <a:schemeClr val="tx2"/>
                          </a:solidFill>
                          <a:latin typeface="Abadi" panose="020B0604020104020204" pitchFamily="34" charset="0"/>
                        </a:rPr>
                        <a:t>4,745</a:t>
                      </a:r>
                    </a:p>
                  </a:txBody>
                  <a:tcPr marL="90935" marR="90935" marT="45468" marB="45468"/>
                </a:tc>
                <a:extLst>
                  <a:ext uri="{0D108BD9-81ED-4DB2-BD59-A6C34878D82A}">
                    <a16:rowId xmlns:a16="http://schemas.microsoft.com/office/drawing/2014/main" val="4153443538"/>
                  </a:ext>
                </a:extLst>
              </a:tr>
              <a:tr h="361720">
                <a:tc>
                  <a:txBody>
                    <a:bodyPr/>
                    <a:lstStyle/>
                    <a:p>
                      <a:r>
                        <a:rPr lang="en-US" sz="1500">
                          <a:solidFill>
                            <a:schemeClr val="tx2"/>
                          </a:solidFill>
                          <a:latin typeface="Abadi" panose="020B0604020104020204" pitchFamily="34" charset="0"/>
                        </a:rPr>
                        <a:t>Visual Disabilities</a:t>
                      </a:r>
                    </a:p>
                  </a:txBody>
                  <a:tcPr marL="90935" marR="90935" marT="45468" marB="45468"/>
                </a:tc>
                <a:tc>
                  <a:txBody>
                    <a:bodyPr/>
                    <a:lstStyle/>
                    <a:p>
                      <a:pPr algn="r"/>
                      <a:r>
                        <a:rPr lang="en-US" sz="1500">
                          <a:solidFill>
                            <a:schemeClr val="tx2"/>
                          </a:solidFill>
                          <a:latin typeface="Abadi" panose="020B0604020104020204" pitchFamily="34" charset="0"/>
                        </a:rPr>
                        <a:t>1,864</a:t>
                      </a:r>
                    </a:p>
                  </a:txBody>
                  <a:tcPr marL="90935" marR="90935" marT="45468" marB="45468"/>
                </a:tc>
                <a:tc>
                  <a:txBody>
                    <a:bodyPr/>
                    <a:lstStyle/>
                    <a:p>
                      <a:pPr algn="r"/>
                      <a:r>
                        <a:rPr lang="en-US" sz="1500">
                          <a:solidFill>
                            <a:schemeClr val="tx2"/>
                          </a:solidFill>
                          <a:latin typeface="Abadi" panose="020B0604020104020204" pitchFamily="34" charset="0"/>
                        </a:rPr>
                        <a:t>370</a:t>
                      </a:r>
                    </a:p>
                  </a:txBody>
                  <a:tcPr marL="90935" marR="90935" marT="45468" marB="45468"/>
                </a:tc>
                <a:tc>
                  <a:txBody>
                    <a:bodyPr/>
                    <a:lstStyle/>
                    <a:p>
                      <a:pPr algn="r"/>
                      <a:r>
                        <a:rPr lang="en-US" sz="1500">
                          <a:solidFill>
                            <a:schemeClr val="tx2"/>
                          </a:solidFill>
                          <a:latin typeface="Abadi" panose="020B0604020104020204" pitchFamily="34" charset="0"/>
                        </a:rPr>
                        <a:t>39</a:t>
                      </a:r>
                    </a:p>
                  </a:txBody>
                  <a:tcPr marL="90935" marR="90935" marT="45468" marB="45468"/>
                </a:tc>
                <a:tc>
                  <a:txBody>
                    <a:bodyPr/>
                    <a:lstStyle/>
                    <a:p>
                      <a:pPr algn="r"/>
                      <a:r>
                        <a:rPr lang="en-US" sz="1500">
                          <a:solidFill>
                            <a:schemeClr val="tx2"/>
                          </a:solidFill>
                          <a:latin typeface="Abadi" panose="020B0604020104020204" pitchFamily="34" charset="0"/>
                        </a:rPr>
                        <a:t>409</a:t>
                      </a:r>
                    </a:p>
                  </a:txBody>
                  <a:tcPr marL="90935" marR="90935" marT="45468" marB="45468"/>
                </a:tc>
                <a:extLst>
                  <a:ext uri="{0D108BD9-81ED-4DB2-BD59-A6C34878D82A}">
                    <a16:rowId xmlns:a16="http://schemas.microsoft.com/office/drawing/2014/main" val="952982493"/>
                  </a:ext>
                </a:extLst>
              </a:tr>
              <a:tr h="361720">
                <a:tc>
                  <a:txBody>
                    <a:bodyPr/>
                    <a:lstStyle/>
                    <a:p>
                      <a:r>
                        <a:rPr lang="en-US" sz="1500" b="1">
                          <a:solidFill>
                            <a:schemeClr val="tx2"/>
                          </a:solidFill>
                          <a:latin typeface="Abadi" panose="020B0604020104020204" pitchFamily="34" charset="0"/>
                        </a:rPr>
                        <a:t>Totals</a:t>
                      </a:r>
                    </a:p>
                  </a:txBody>
                  <a:tcPr marL="90935" marR="90935" marT="45468" marB="45468"/>
                </a:tc>
                <a:tc>
                  <a:txBody>
                    <a:bodyPr/>
                    <a:lstStyle/>
                    <a:p>
                      <a:pPr algn="r"/>
                      <a:r>
                        <a:rPr lang="en-US" sz="1500" b="1">
                          <a:solidFill>
                            <a:schemeClr val="tx2"/>
                          </a:solidFill>
                          <a:latin typeface="Abadi" panose="020B0604020104020204" pitchFamily="34" charset="0"/>
                        </a:rPr>
                        <a:t>109,293</a:t>
                      </a:r>
                    </a:p>
                  </a:txBody>
                  <a:tcPr marL="90935" marR="90935" marT="45468" marB="45468"/>
                </a:tc>
                <a:tc>
                  <a:txBody>
                    <a:bodyPr/>
                    <a:lstStyle/>
                    <a:p>
                      <a:pPr algn="r"/>
                      <a:r>
                        <a:rPr lang="en-US" sz="1500" b="1">
                          <a:solidFill>
                            <a:schemeClr val="tx2"/>
                          </a:solidFill>
                          <a:latin typeface="Abadi" panose="020B0604020104020204" pitchFamily="34" charset="0"/>
                        </a:rPr>
                        <a:t>7,715</a:t>
                      </a:r>
                    </a:p>
                  </a:txBody>
                  <a:tcPr marL="90935" marR="90935" marT="45468" marB="45468"/>
                </a:tc>
                <a:tc>
                  <a:txBody>
                    <a:bodyPr/>
                    <a:lstStyle/>
                    <a:p>
                      <a:pPr algn="r"/>
                      <a:r>
                        <a:rPr lang="en-US" sz="1500" b="1">
                          <a:solidFill>
                            <a:schemeClr val="tx2"/>
                          </a:solidFill>
                          <a:latin typeface="Abadi" panose="020B0604020104020204" pitchFamily="34" charset="0"/>
                        </a:rPr>
                        <a:t>4,660</a:t>
                      </a:r>
                    </a:p>
                  </a:txBody>
                  <a:tcPr marL="90935" marR="90935" marT="45468" marB="45468"/>
                </a:tc>
                <a:tc>
                  <a:txBody>
                    <a:bodyPr/>
                    <a:lstStyle/>
                    <a:p>
                      <a:pPr algn="r"/>
                      <a:r>
                        <a:rPr lang="en-US" sz="1500" b="1">
                          <a:solidFill>
                            <a:schemeClr val="tx2"/>
                          </a:solidFill>
                          <a:latin typeface="Abadi" panose="020B0604020104020204" pitchFamily="34" charset="0"/>
                        </a:rPr>
                        <a:t>12,375</a:t>
                      </a:r>
                    </a:p>
                  </a:txBody>
                  <a:tcPr marL="90935" marR="90935" marT="45468" marB="45468"/>
                </a:tc>
                <a:extLst>
                  <a:ext uri="{0D108BD9-81ED-4DB2-BD59-A6C34878D82A}">
                    <a16:rowId xmlns:a16="http://schemas.microsoft.com/office/drawing/2014/main" val="1940988263"/>
                  </a:ext>
                </a:extLst>
              </a:tr>
            </a:tbl>
          </a:graphicData>
        </a:graphic>
      </p:graphicFrame>
      <p:sp>
        <p:nvSpPr>
          <p:cNvPr id="5" name="TextBox 4">
            <a:extLst>
              <a:ext uri="{FF2B5EF4-FFF2-40B4-BE49-F238E27FC236}">
                <a16:creationId xmlns:a16="http://schemas.microsoft.com/office/drawing/2014/main" id="{E9B186A9-042B-E93D-6445-9767789468DE}"/>
              </a:ext>
            </a:extLst>
          </p:cNvPr>
          <p:cNvSpPr txBox="1"/>
          <p:nvPr/>
        </p:nvSpPr>
        <p:spPr>
          <a:xfrm>
            <a:off x="5978323" y="6338064"/>
            <a:ext cx="6099858" cy="292388"/>
          </a:xfrm>
          <a:prstGeom prst="rect">
            <a:avLst/>
          </a:prstGeom>
          <a:noFill/>
        </p:spPr>
        <p:txBody>
          <a:bodyPr wrap="square">
            <a:spAutoFit/>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Credit:  Christine Wenzel, Executive Director, Center for Students With Disabilities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14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609600"/>
            <a:ext cx="2952750" cy="5567363"/>
          </a:xfrm>
        </p:spPr>
        <p:txBody>
          <a:bodyPr vert="horz" lIns="91440" tIns="45720" rIns="91440" bIns="45720" rtlCol="0" anchor="ctr">
            <a:normAutofit/>
          </a:bodyPr>
          <a:lstStyle/>
          <a:p>
            <a:pPr algn="l"/>
            <a:r>
              <a:rPr lang="en-US" sz="2700" b="1">
                <a:gradFill flip="none" rotWithShape="1">
                  <a:gsLst>
                    <a:gs pos="0">
                      <a:schemeClr val="accent5">
                        <a:alpha val="70000"/>
                      </a:schemeClr>
                    </a:gs>
                    <a:gs pos="100000">
                      <a:schemeClr val="accent1">
                        <a:alpha val="70000"/>
                      </a:schemeClr>
                    </a:gs>
                  </a:gsLst>
                  <a:lin ang="0" scaled="1"/>
                  <a:tileRect/>
                </a:gradFill>
              </a:rPr>
              <a:t>Types of Accommodations</a:t>
            </a:r>
            <a:endParaRPr lang="en-US" sz="2700">
              <a:gradFill flip="none" rotWithShape="1">
                <a:gsLst>
                  <a:gs pos="0">
                    <a:schemeClr val="accent5">
                      <a:alpha val="70000"/>
                    </a:schemeClr>
                  </a:gs>
                  <a:gs pos="100000">
                    <a:schemeClr val="accent1">
                      <a:alpha val="70000"/>
                    </a:schemeClr>
                  </a:gs>
                </a:gsLst>
                <a:lin ang="0" scaled="1"/>
                <a:tileRect/>
              </a:gradFill>
            </a:endParaRPr>
          </a:p>
        </p:txBody>
      </p:sp>
      <p:graphicFrame>
        <p:nvGraphicFramePr>
          <p:cNvPr id="5" name="TextBox 2">
            <a:extLst>
              <a:ext uri="{FF2B5EF4-FFF2-40B4-BE49-F238E27FC236}">
                <a16:creationId xmlns:a16="http://schemas.microsoft.com/office/drawing/2014/main" id="{75CACEA2-4CCC-1EBF-EAED-F380BC9F8986}"/>
              </a:ext>
            </a:extLst>
          </p:cNvPr>
          <p:cNvGraphicFramePr/>
          <p:nvPr/>
        </p:nvGraphicFramePr>
        <p:xfrm>
          <a:off x="4124326" y="609600"/>
          <a:ext cx="7458074" cy="556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93B1FFC-7889-3914-EE64-99CB03F4C7CB}"/>
              </a:ext>
            </a:extLst>
          </p:cNvPr>
          <p:cNvSpPr txBox="1"/>
          <p:nvPr/>
        </p:nvSpPr>
        <p:spPr>
          <a:xfrm>
            <a:off x="5989899" y="6372789"/>
            <a:ext cx="6099858" cy="292388"/>
          </a:xfrm>
          <a:prstGeom prst="rect">
            <a:avLst/>
          </a:prstGeom>
          <a:noFill/>
        </p:spPr>
        <p:txBody>
          <a:bodyPr wrap="square">
            <a:spAutoFit/>
          </a:bodyPr>
          <a:lstStyle/>
          <a:p>
            <a:pPr marL="0" marR="0">
              <a:spcBef>
                <a:spcPts val="0"/>
              </a:spcBef>
              <a:spcAft>
                <a:spcPts val="0"/>
              </a:spcAft>
            </a:pPr>
            <a:r>
              <a:rPr lang="en-US" sz="1300" dirty="0">
                <a:effectLst/>
                <a:latin typeface="Times New Roman" panose="02020603050405020304" pitchFamily="18" charset="0"/>
                <a:ea typeface="Calibri" panose="020F0502020204030204" pitchFamily="34" charset="0"/>
                <a:cs typeface="Times New Roman" panose="02020603050405020304" pitchFamily="18" charset="0"/>
              </a:rPr>
              <a:t>Credit:  Christine Wenzel, Executive Director, Center for Students With Disabilities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64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ellow and blue symbols">
            <a:extLst>
              <a:ext uri="{FF2B5EF4-FFF2-40B4-BE49-F238E27FC236}">
                <a16:creationId xmlns:a16="http://schemas.microsoft.com/office/drawing/2014/main" id="{6D1323C6-DBF9-AC83-6135-60EF68EFF99E}"/>
              </a:ext>
            </a:extLst>
          </p:cNvPr>
          <p:cNvPicPr>
            <a:picLocks noChangeAspect="1"/>
          </p:cNvPicPr>
          <p:nvPr/>
        </p:nvPicPr>
        <p:blipFill rotWithShape="1">
          <a:blip r:embed="rId3"/>
          <a:srcRect t="12805" b="13666"/>
          <a:stretch/>
        </p:blipFill>
        <p:spPr>
          <a:xfrm>
            <a:off x="20" y="10"/>
            <a:ext cx="12191980" cy="6857989"/>
          </a:xfrm>
          <a:prstGeom prst="rect">
            <a:avLst/>
          </a:prstGeom>
        </p:spPr>
      </p:pic>
      <p:sp>
        <p:nvSpPr>
          <p:cNvPr id="2" name="Title 1">
            <a:extLst>
              <a:ext uri="{FF2B5EF4-FFF2-40B4-BE49-F238E27FC236}">
                <a16:creationId xmlns:a16="http://schemas.microsoft.com/office/drawing/2014/main" id="{6DCB280A-6F3C-9A25-910B-9D5964D104F5}"/>
              </a:ext>
            </a:extLst>
          </p:cNvPr>
          <p:cNvSpPr>
            <a:spLocks noGrp="1"/>
          </p:cNvSpPr>
          <p:nvPr>
            <p:ph type="title"/>
          </p:nvPr>
        </p:nvSpPr>
        <p:spPr>
          <a:xfrm>
            <a:off x="1524000" y="3220947"/>
            <a:ext cx="9144000" cy="2940679"/>
          </a:xfrm>
        </p:spPr>
        <p:txBody>
          <a:bodyPr vert="horz" lIns="91440" tIns="45720" rIns="91440" bIns="45720" rtlCol="0" anchor="t">
            <a:normAutofit/>
          </a:bodyPr>
          <a:lstStyle/>
          <a:p>
            <a:pPr algn="ctr"/>
            <a:r>
              <a:rPr lang="en-US" sz="4600" dirty="0">
                <a:solidFill>
                  <a:srgbClr val="FFFFFF"/>
                </a:solidFill>
              </a:rPr>
              <a:t>Frequently Asked Questions </a:t>
            </a:r>
            <a:br>
              <a:rPr lang="en-US" sz="4600" dirty="0">
                <a:solidFill>
                  <a:srgbClr val="FFFFFF"/>
                </a:solidFill>
              </a:rPr>
            </a:br>
            <a:r>
              <a:rPr lang="en-US" sz="4600" dirty="0">
                <a:solidFill>
                  <a:srgbClr val="FFFFFF"/>
                </a:solidFill>
              </a:rPr>
              <a:t>(The “FAQs Document”)</a:t>
            </a:r>
            <a:br>
              <a:rPr lang="en-US" sz="4600" dirty="0">
                <a:solidFill>
                  <a:srgbClr val="FFFFFF"/>
                </a:solidFill>
              </a:rPr>
            </a:br>
            <a:r>
              <a:rPr lang="en-US" sz="3200" dirty="0">
                <a:solidFill>
                  <a:srgbClr val="FFFFFF"/>
                </a:solidFill>
              </a:rPr>
              <a:t>CLAS Accessibility Faculty Fellows in Collaboration with CSD</a:t>
            </a:r>
          </a:p>
        </p:txBody>
      </p:sp>
    </p:spTree>
    <p:extLst>
      <p:ext uri="{BB962C8B-B14F-4D97-AF65-F5344CB8AC3E}">
        <p14:creationId xmlns:p14="http://schemas.microsoft.com/office/powerpoint/2010/main" val="328006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C7B5-6247-A43C-CE6A-1EB6AD73CD43}"/>
              </a:ext>
            </a:extLst>
          </p:cNvPr>
          <p:cNvSpPr>
            <a:spLocks noGrp="1"/>
          </p:cNvSpPr>
          <p:nvPr>
            <p:ph type="title"/>
          </p:nvPr>
        </p:nvSpPr>
        <p:spPr>
          <a:xfrm>
            <a:off x="838200" y="681037"/>
            <a:ext cx="10515600" cy="964883"/>
          </a:xfrm>
        </p:spPr>
        <p:txBody>
          <a:bodyPr/>
          <a:lstStyle/>
          <a:p>
            <a:r>
              <a:rPr lang="en-US" dirty="0"/>
              <a:t>POLS DEI Committee</a:t>
            </a:r>
          </a:p>
        </p:txBody>
      </p:sp>
      <p:sp>
        <p:nvSpPr>
          <p:cNvPr id="3" name="Content Placeholder 2">
            <a:extLst>
              <a:ext uri="{FF2B5EF4-FFF2-40B4-BE49-F238E27FC236}">
                <a16:creationId xmlns:a16="http://schemas.microsoft.com/office/drawing/2014/main" id="{EFBD7DF9-51A5-CE3F-D914-1A02D23E04D2}"/>
              </a:ext>
            </a:extLst>
          </p:cNvPr>
          <p:cNvSpPr>
            <a:spLocks noGrp="1"/>
          </p:cNvSpPr>
          <p:nvPr>
            <p:ph idx="1"/>
          </p:nvPr>
        </p:nvSpPr>
        <p:spPr>
          <a:xfrm>
            <a:off x="838200" y="1645920"/>
            <a:ext cx="10515600" cy="3998306"/>
          </a:xfrm>
        </p:spPr>
        <p:txBody>
          <a:bodyPr>
            <a:normAutofit fontScale="92500" lnSpcReduction="10000"/>
          </a:bodyPr>
          <a:lstStyle/>
          <a:p>
            <a:r>
              <a:rPr lang="en-US" dirty="0"/>
              <a:t>Jeremy Pressman, Professor and Chair of DEI Committee, POLS</a:t>
            </a:r>
          </a:p>
          <a:p>
            <a:r>
              <a:rPr lang="en-US" dirty="0" err="1"/>
              <a:t>Oksan</a:t>
            </a:r>
            <a:r>
              <a:rPr lang="en-US" dirty="0"/>
              <a:t> </a:t>
            </a:r>
            <a:r>
              <a:rPr lang="en-US" dirty="0" err="1"/>
              <a:t>Bayulgen</a:t>
            </a:r>
            <a:r>
              <a:rPr lang="en-US" dirty="0"/>
              <a:t>, Professor and Department Head, POLS</a:t>
            </a:r>
          </a:p>
          <a:p>
            <a:r>
              <a:rPr lang="en-US" dirty="0"/>
              <a:t>Paul </a:t>
            </a:r>
            <a:r>
              <a:rPr lang="en-US" dirty="0" err="1"/>
              <a:t>Herrnson</a:t>
            </a:r>
            <a:r>
              <a:rPr lang="en-US" dirty="0"/>
              <a:t>, Professor, POLS</a:t>
            </a:r>
          </a:p>
          <a:p>
            <a:r>
              <a:rPr lang="en-US" dirty="0"/>
              <a:t>Kimberly R. Bergendahl, Associate Professor in Residence, POLS</a:t>
            </a:r>
          </a:p>
          <a:p>
            <a:r>
              <a:rPr lang="en-US" dirty="0"/>
              <a:t>Beth Ginsberg, Associate Professor in Residence, POLS</a:t>
            </a:r>
          </a:p>
          <a:p>
            <a:r>
              <a:rPr lang="en-US" dirty="0"/>
              <a:t>M. </a:t>
            </a:r>
            <a:r>
              <a:rPr lang="en-US" dirty="0" err="1"/>
              <a:t>Aynal</a:t>
            </a:r>
            <a:r>
              <a:rPr lang="en-US" dirty="0"/>
              <a:t> Haque, Ph.D. Candidate, POLS</a:t>
            </a:r>
          </a:p>
          <a:p>
            <a:r>
              <a:rPr lang="en-US" dirty="0" err="1"/>
              <a:t>Yeijie</a:t>
            </a:r>
            <a:r>
              <a:rPr lang="en-US" dirty="0"/>
              <a:t> Kim, Ph.D. Candidate, POLS</a:t>
            </a:r>
          </a:p>
          <a:p>
            <a:endParaRPr lang="en-US" dirty="0"/>
          </a:p>
          <a:p>
            <a:r>
              <a:rPr lang="en-US" dirty="0"/>
              <a:t>Sandy Grande, Professor and Former Chair of DEI Committee, POLS</a:t>
            </a:r>
          </a:p>
          <a:p>
            <a:endParaRPr lang="en-US" dirty="0"/>
          </a:p>
        </p:txBody>
      </p:sp>
    </p:spTree>
    <p:extLst>
      <p:ext uri="{BB962C8B-B14F-4D97-AF65-F5344CB8AC3E}">
        <p14:creationId xmlns:p14="http://schemas.microsoft.com/office/powerpoint/2010/main" val="2517423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5CCA9-4CCB-4EF9-61AC-4FEC53B7C0F9}"/>
              </a:ext>
            </a:extLst>
          </p:cNvPr>
          <p:cNvSpPr>
            <a:spLocks noGrp="1"/>
          </p:cNvSpPr>
          <p:nvPr>
            <p:ph type="title"/>
          </p:nvPr>
        </p:nvSpPr>
        <p:spPr>
          <a:xfrm>
            <a:off x="482600" y="978408"/>
            <a:ext cx="10634472" cy="1329894"/>
          </a:xfrm>
        </p:spPr>
        <p:txBody>
          <a:bodyPr>
            <a:normAutofit/>
          </a:bodyPr>
          <a:lstStyle/>
          <a:p>
            <a:r>
              <a:rPr lang="en-US" sz="4400" dirty="0"/>
              <a:t>“Can I know the reasons for the requests?”</a:t>
            </a:r>
          </a:p>
        </p:txBody>
      </p:sp>
      <p:sp>
        <p:nvSpPr>
          <p:cNvPr id="3" name="Content Placeholder 2">
            <a:extLst>
              <a:ext uri="{FF2B5EF4-FFF2-40B4-BE49-F238E27FC236}">
                <a16:creationId xmlns:a16="http://schemas.microsoft.com/office/drawing/2014/main" id="{0462C979-DD9B-1B6C-C3A6-B17E0BACE9E2}"/>
              </a:ext>
            </a:extLst>
          </p:cNvPr>
          <p:cNvSpPr>
            <a:spLocks noGrp="1"/>
          </p:cNvSpPr>
          <p:nvPr>
            <p:ph idx="1"/>
          </p:nvPr>
        </p:nvSpPr>
        <p:spPr>
          <a:xfrm>
            <a:off x="482600" y="2582041"/>
            <a:ext cx="10506991" cy="2870905"/>
          </a:xfrm>
        </p:spPr>
        <p:txBody>
          <a:bodyPr>
            <a:normAutofit fontScale="85000" lnSpcReduction="20000"/>
          </a:bodyPr>
          <a:lstStyle/>
          <a:p>
            <a:pPr marL="0" marR="0" indent="0">
              <a:lnSpc>
                <a:spcPct val="120000"/>
              </a:lnSpc>
              <a:spcBef>
                <a:spcPts val="0"/>
              </a:spcBef>
              <a:spcAft>
                <a:spcPts val="0"/>
              </a:spcAft>
              <a:buNone/>
            </a:pPr>
            <a:r>
              <a:rPr lang="en-US" sz="3300" dirty="0"/>
              <a:t>Bunbury (2020) identified a barrier to the effectiveness to inclusive learning strategies- that is, the lack of knowledge of disability</a:t>
            </a:r>
          </a:p>
          <a:p>
            <a:pPr marL="0" marR="0" indent="0">
              <a:lnSpc>
                <a:spcPct val="120000"/>
              </a:lnSpc>
              <a:spcBef>
                <a:spcPts val="0"/>
              </a:spcBef>
              <a:spcAft>
                <a:spcPts val="0"/>
              </a:spcAft>
              <a:buNone/>
            </a:pPr>
            <a:endParaRPr lang="en-US" sz="3300" dirty="0"/>
          </a:p>
          <a:p>
            <a:pPr marL="0" marR="0" indent="0">
              <a:lnSpc>
                <a:spcPct val="120000"/>
              </a:lnSpc>
              <a:spcBef>
                <a:spcPts val="0"/>
              </a:spcBef>
              <a:spcAft>
                <a:spcPts val="0"/>
              </a:spcAft>
              <a:buNone/>
            </a:pPr>
            <a:r>
              <a:rPr lang="en-US" sz="3300" dirty="0"/>
              <a:t>Still, as CSD reminds us, the reason for an accommodation is privileged information and faculty cannot ask the student about it.</a:t>
            </a:r>
          </a:p>
          <a:p>
            <a:pPr marR="0">
              <a:lnSpc>
                <a:spcPct val="120000"/>
              </a:lnSpc>
              <a:spcBef>
                <a:spcPts val="0"/>
              </a:spcBef>
              <a:spcAft>
                <a:spcPts val="0"/>
              </a:spcAft>
            </a:pPr>
            <a:endParaRPr lang="en-US" sz="3300" dirty="0"/>
          </a:p>
          <a:p>
            <a:pPr marL="0" marR="0" indent="0">
              <a:lnSpc>
                <a:spcPct val="120000"/>
              </a:lnSpc>
              <a:spcBef>
                <a:spcPts val="0"/>
              </a:spcBef>
              <a:spcAft>
                <a:spcPts val="0"/>
              </a:spcAft>
              <a:buNone/>
            </a:pPr>
            <a:endParaRPr lang="en-US" sz="3300" dirty="0"/>
          </a:p>
          <a:p>
            <a:pPr marL="0" marR="0" indent="0">
              <a:lnSpc>
                <a:spcPct val="200000"/>
              </a:lnSpc>
              <a:spcBef>
                <a:spcPts val="0"/>
              </a:spcBef>
              <a:spcAft>
                <a:spcPts val="0"/>
              </a:spcAft>
              <a:buNone/>
            </a:pP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32972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E68EB-78BB-080A-ED28-F1E4EA6B0382}"/>
              </a:ext>
            </a:extLst>
          </p:cNvPr>
          <p:cNvSpPr>
            <a:spLocks noGrp="1"/>
          </p:cNvSpPr>
          <p:nvPr>
            <p:ph type="title"/>
          </p:nvPr>
        </p:nvSpPr>
        <p:spPr>
          <a:xfrm>
            <a:off x="482600" y="978408"/>
            <a:ext cx="10634472" cy="1150430"/>
          </a:xfrm>
        </p:spPr>
        <p:txBody>
          <a:bodyPr>
            <a:noAutofit/>
          </a:bodyPr>
          <a:lstStyle/>
          <a:p>
            <a:r>
              <a:rPr lang="en-US" sz="4400" dirty="0"/>
              <a:t>“Can’t we get accommodations letters before class begins?”</a:t>
            </a:r>
          </a:p>
        </p:txBody>
      </p:sp>
      <p:sp>
        <p:nvSpPr>
          <p:cNvPr id="3" name="Content Placeholder 2">
            <a:extLst>
              <a:ext uri="{FF2B5EF4-FFF2-40B4-BE49-F238E27FC236}">
                <a16:creationId xmlns:a16="http://schemas.microsoft.com/office/drawing/2014/main" id="{90F2D014-2291-4676-F5E7-59E01ABD8B25}"/>
              </a:ext>
            </a:extLst>
          </p:cNvPr>
          <p:cNvSpPr>
            <a:spLocks noGrp="1"/>
          </p:cNvSpPr>
          <p:nvPr>
            <p:ph idx="1"/>
          </p:nvPr>
        </p:nvSpPr>
        <p:spPr>
          <a:xfrm>
            <a:off x="482600" y="2714626"/>
            <a:ext cx="10506991" cy="3164966"/>
          </a:xfrm>
        </p:spPr>
        <p:txBody>
          <a:bodyPr/>
          <a:lstStyle/>
          <a:p>
            <a:pPr marL="228600" indent="0">
              <a:buNone/>
            </a:pPr>
            <a:r>
              <a:rPr lang="en-US" dirty="0"/>
              <a:t>CSD encourages students to put in their requests as soon as possible, though that is not always possible</a:t>
            </a:r>
          </a:p>
          <a:p>
            <a:pPr marL="228600" indent="0">
              <a:buNone/>
            </a:pPr>
            <a:endParaRPr lang="en-US" dirty="0"/>
          </a:p>
          <a:p>
            <a:pPr marL="228600" indent="0">
              <a:buNone/>
            </a:pPr>
            <a:r>
              <a:rPr lang="en-US" dirty="0"/>
              <a:t>Conditions change which may warrant updates in accommodations</a:t>
            </a:r>
          </a:p>
          <a:p>
            <a:endParaRPr lang="en-US" dirty="0"/>
          </a:p>
        </p:txBody>
      </p:sp>
    </p:spTree>
    <p:extLst>
      <p:ext uri="{BB962C8B-B14F-4D97-AF65-F5344CB8AC3E}">
        <p14:creationId xmlns:p14="http://schemas.microsoft.com/office/powerpoint/2010/main" val="131620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3" name="Rectangle 12">
            <a:extLst>
              <a:ext uri="{FF2B5EF4-FFF2-40B4-BE49-F238E27FC236}">
                <a16:creationId xmlns:a16="http://schemas.microsoft.com/office/drawing/2014/main" id="{7E70BD5D-17E6-4887-A29F-C82092681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DB508D0-DC67-444E-9820-DCF5B0BF3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09" y="495047"/>
            <a:ext cx="6186871" cy="5878281"/>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E5D19-DBD0-4074-3B60-A6101FAE0744}"/>
              </a:ext>
            </a:extLst>
          </p:cNvPr>
          <p:cNvSpPr>
            <a:spLocks noGrp="1"/>
          </p:cNvSpPr>
          <p:nvPr>
            <p:ph type="title" idx="4294967295"/>
          </p:nvPr>
        </p:nvSpPr>
        <p:spPr>
          <a:xfrm>
            <a:off x="655093" y="979708"/>
            <a:ext cx="5278233" cy="5037852"/>
          </a:xfrm>
        </p:spPr>
        <p:txBody>
          <a:bodyPr vert="horz" lIns="91440" tIns="45720" rIns="91440" bIns="45720" rtlCol="0" anchor="ctr">
            <a:normAutofit/>
          </a:bodyPr>
          <a:lstStyle/>
          <a:p>
            <a:pPr>
              <a:lnSpc>
                <a:spcPct val="90000"/>
              </a:lnSpc>
            </a:pPr>
            <a:r>
              <a:rPr lang="en-US" sz="3600" dirty="0">
                <a:effectLst/>
              </a:rPr>
              <a:t>What can I do to minimize the number of accommodations requested? </a:t>
            </a:r>
            <a:br>
              <a:rPr lang="en-US" sz="3600" dirty="0">
                <a:effectLst/>
              </a:rPr>
            </a:br>
            <a:br>
              <a:rPr lang="en-US" sz="3600" dirty="0">
                <a:effectLst/>
              </a:rPr>
            </a:br>
            <a:r>
              <a:rPr lang="en-US" sz="3600" dirty="0">
                <a:effectLst/>
              </a:rPr>
              <a:t>Are there specific examples of faculty strategies to provide a more inclusive environment?   </a:t>
            </a:r>
            <a:endParaRPr lang="en-US" sz="3600" dirty="0"/>
          </a:p>
        </p:txBody>
      </p:sp>
      <p:cxnSp>
        <p:nvCxnSpPr>
          <p:cNvPr id="17" name="Straight Connector 16">
            <a:extLst>
              <a:ext uri="{FF2B5EF4-FFF2-40B4-BE49-F238E27FC236}">
                <a16:creationId xmlns:a16="http://schemas.microsoft.com/office/drawing/2014/main" id="{06944363-3FC2-4F07-8F6C-22CAB81061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7AC43E59-BA83-4550-B9B8-06D36F8EE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64CAC682-FF8C-60F3-D68C-D91D38076158}"/>
              </a:ext>
            </a:extLst>
          </p:cNvPr>
          <p:cNvSpPr txBox="1"/>
          <p:nvPr/>
        </p:nvSpPr>
        <p:spPr>
          <a:xfrm>
            <a:off x="8396868" y="3129302"/>
            <a:ext cx="2647370" cy="1015663"/>
          </a:xfrm>
          <a:prstGeom prst="rect">
            <a:avLst/>
          </a:prstGeom>
          <a:noFill/>
        </p:spPr>
        <p:txBody>
          <a:bodyPr wrap="square" rtlCol="0">
            <a:spAutoFit/>
          </a:bodyPr>
          <a:lstStyle/>
          <a:p>
            <a:r>
              <a:rPr lang="en-US" sz="6000" dirty="0"/>
              <a:t>YES!!!!</a:t>
            </a:r>
          </a:p>
        </p:txBody>
      </p:sp>
    </p:spTree>
    <p:extLst>
      <p:ext uri="{BB962C8B-B14F-4D97-AF65-F5344CB8AC3E}">
        <p14:creationId xmlns:p14="http://schemas.microsoft.com/office/powerpoint/2010/main" val="4079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9">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5" name="Straight Connector 11">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7" name="Straight Connector 13">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15">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29" name="Rectangle 17">
            <a:extLst>
              <a:ext uri="{FF2B5EF4-FFF2-40B4-BE49-F238E27FC236}">
                <a16:creationId xmlns:a16="http://schemas.microsoft.com/office/drawing/2014/main" id="{C7FE5201-BB98-480C-BADB-207C8F8938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9">
            <a:extLst>
              <a:ext uri="{FF2B5EF4-FFF2-40B4-BE49-F238E27FC236}">
                <a16:creationId xmlns:a16="http://schemas.microsoft.com/office/drawing/2014/main" id="{B65A1411-0C46-4437-890D-A6FADAA96E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07" y="489855"/>
            <a:ext cx="11147071" cy="1503659"/>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D11A35-4746-8AFC-354E-F1F2494854A2}"/>
              </a:ext>
            </a:extLst>
          </p:cNvPr>
          <p:cNvSpPr>
            <a:spLocks noGrp="1"/>
          </p:cNvSpPr>
          <p:nvPr>
            <p:ph type="title"/>
          </p:nvPr>
        </p:nvSpPr>
        <p:spPr>
          <a:xfrm>
            <a:off x="481007" y="738102"/>
            <a:ext cx="10760586" cy="1117458"/>
          </a:xfrm>
        </p:spPr>
        <p:txBody>
          <a:bodyPr vert="horz" lIns="91440" tIns="45720" rIns="91440" bIns="45720" rtlCol="0" anchor="ctr">
            <a:normAutofit/>
          </a:bodyPr>
          <a:lstStyle/>
          <a:p>
            <a:pPr>
              <a:lnSpc>
                <a:spcPct val="90000"/>
              </a:lnSpc>
            </a:pPr>
            <a:r>
              <a:rPr lang="en-US" sz="3600"/>
              <a:t>Best Practices for Making the Undergraduate Classroom </a:t>
            </a:r>
            <a:r>
              <a:rPr lang="en-US" sz="3600" i="1"/>
              <a:t>More </a:t>
            </a:r>
            <a:r>
              <a:rPr lang="en-US" sz="3600"/>
              <a:t>Accessible</a:t>
            </a:r>
          </a:p>
        </p:txBody>
      </p:sp>
      <p:sp>
        <p:nvSpPr>
          <p:cNvPr id="3" name="Text Placeholder 2">
            <a:extLst>
              <a:ext uri="{FF2B5EF4-FFF2-40B4-BE49-F238E27FC236}">
                <a16:creationId xmlns:a16="http://schemas.microsoft.com/office/drawing/2014/main" id="{7911C86C-D709-F2A3-7FA1-9C396B165501}"/>
              </a:ext>
            </a:extLst>
          </p:cNvPr>
          <p:cNvSpPr>
            <a:spLocks noGrp="1"/>
          </p:cNvSpPr>
          <p:nvPr>
            <p:ph type="body" idx="1"/>
          </p:nvPr>
        </p:nvSpPr>
        <p:spPr>
          <a:xfrm>
            <a:off x="6379120" y="2236525"/>
            <a:ext cx="4862473" cy="3894645"/>
          </a:xfrm>
        </p:spPr>
        <p:txBody>
          <a:bodyPr vert="horz" lIns="91440" tIns="45720" rIns="91440" bIns="45720" rtlCol="0" anchor="ctr">
            <a:normAutofit/>
          </a:bodyPr>
          <a:lstStyle/>
          <a:p>
            <a:r>
              <a:rPr lang="en-US"/>
              <a:t>Universal Design for Learning (UDL)</a:t>
            </a:r>
          </a:p>
        </p:txBody>
      </p:sp>
      <p:cxnSp>
        <p:nvCxnSpPr>
          <p:cNvPr id="22" name="Straight Connector 21">
            <a:extLst>
              <a:ext uri="{FF2B5EF4-FFF2-40B4-BE49-F238E27FC236}">
                <a16:creationId xmlns:a16="http://schemas.microsoft.com/office/drawing/2014/main" id="{5600D858-9844-4B2A-9D38-77BD00EC45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a16="http://schemas.microsoft.com/office/drawing/2014/main" id="{59A0B260-4C09-27A8-3A81-33B4674A606A}"/>
              </a:ext>
            </a:extLst>
          </p:cNvPr>
          <p:cNvPicPr>
            <a:picLocks noChangeAspect="1"/>
          </p:cNvPicPr>
          <p:nvPr/>
        </p:nvPicPr>
        <p:blipFill rotWithShape="1">
          <a:blip r:embed="rId2">
            <a:alphaModFix/>
          </a:blip>
          <a:srcRect t="5918" b="5917"/>
          <a:stretch/>
        </p:blipFill>
        <p:spPr>
          <a:xfrm>
            <a:off x="479414" y="1993515"/>
            <a:ext cx="5513221" cy="4374624"/>
          </a:xfrm>
          <a:prstGeom prst="rect">
            <a:avLst/>
          </a:prstGeom>
        </p:spPr>
      </p:pic>
      <p:cxnSp>
        <p:nvCxnSpPr>
          <p:cNvPr id="24" name="Straight Connector 23">
            <a:extLst>
              <a:ext uri="{FF2B5EF4-FFF2-40B4-BE49-F238E27FC236}">
                <a16:creationId xmlns:a16="http://schemas.microsoft.com/office/drawing/2014/main" id="{F89C6C02-EDA3-4D0B-9C4E-AAE0F2C7D5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199351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818025D-200B-4542-8AF9-7D9B2FFE6F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7579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A8514-4E2F-CDBE-132B-3DA12506065D}"/>
              </a:ext>
            </a:extLst>
          </p:cNvPr>
          <p:cNvSpPr>
            <a:spLocks noGrp="1"/>
          </p:cNvSpPr>
          <p:nvPr>
            <p:ph type="title"/>
          </p:nvPr>
        </p:nvSpPr>
        <p:spPr>
          <a:xfrm>
            <a:off x="838200" y="681038"/>
            <a:ext cx="10515600" cy="594310"/>
          </a:xfrm>
        </p:spPr>
        <p:txBody>
          <a:bodyPr/>
          <a:lstStyle/>
          <a:p>
            <a:r>
              <a:rPr lang="en-US" dirty="0"/>
              <a:t>Consider This…</a:t>
            </a:r>
          </a:p>
        </p:txBody>
      </p:sp>
      <p:sp>
        <p:nvSpPr>
          <p:cNvPr id="3" name="Content Placeholder 2">
            <a:extLst>
              <a:ext uri="{FF2B5EF4-FFF2-40B4-BE49-F238E27FC236}">
                <a16:creationId xmlns:a16="http://schemas.microsoft.com/office/drawing/2014/main" id="{7C19D0A0-457A-554F-4CDD-2E8AF2633F03}"/>
              </a:ext>
            </a:extLst>
          </p:cNvPr>
          <p:cNvSpPr>
            <a:spLocks noGrp="1"/>
          </p:cNvSpPr>
          <p:nvPr>
            <p:ph idx="1"/>
          </p:nvPr>
        </p:nvSpPr>
        <p:spPr>
          <a:xfrm>
            <a:off x="838200" y="1780032"/>
            <a:ext cx="10515600" cy="4396931"/>
          </a:xfrm>
        </p:spPr>
        <p:txBody>
          <a:bodyPr>
            <a:normAutofit/>
          </a:bodyPr>
          <a:lstStyle/>
          <a:p>
            <a:pPr marL="228600" indent="0">
              <a:buNone/>
            </a:pPr>
            <a:r>
              <a:rPr lang="en-US" sz="2800" dirty="0"/>
              <a:t>“The student in the wheelchair becomes less ‘different’ when the building designed with him in mind is altered to permit his access” (Martha Minow, </a:t>
            </a:r>
            <a:r>
              <a:rPr lang="en-US" sz="2800" i="1" dirty="0"/>
              <a:t>Making All the Difference:  Inclusion, Exclusion, and American Law</a:t>
            </a:r>
            <a:r>
              <a:rPr lang="en-US" sz="2800" dirty="0"/>
              <a:t>, Cornell Univ. Press, 1990, p. 12)</a:t>
            </a:r>
          </a:p>
          <a:p>
            <a:pPr marL="228600" indent="0">
              <a:buNone/>
            </a:pPr>
            <a:endParaRPr lang="en-US" dirty="0"/>
          </a:p>
          <a:p>
            <a:pPr marL="228600" indent="0">
              <a:buNone/>
            </a:pPr>
            <a:r>
              <a:rPr lang="en-US" sz="2800" dirty="0"/>
              <a:t>ADA and other federal laws have been effective in re-creating physical structures, but what about “learning” spaces?</a:t>
            </a:r>
          </a:p>
        </p:txBody>
      </p:sp>
    </p:spTree>
    <p:extLst>
      <p:ext uri="{BB962C8B-B14F-4D97-AF65-F5344CB8AC3E}">
        <p14:creationId xmlns:p14="http://schemas.microsoft.com/office/powerpoint/2010/main" val="377760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F6E30-87ED-CF22-5F3D-E5CA692E50BC}"/>
              </a:ext>
            </a:extLst>
          </p:cNvPr>
          <p:cNvSpPr>
            <a:spLocks noGrp="1"/>
          </p:cNvSpPr>
          <p:nvPr>
            <p:ph type="title"/>
          </p:nvPr>
        </p:nvSpPr>
        <p:spPr>
          <a:xfrm>
            <a:off x="482600" y="1085851"/>
            <a:ext cx="10634472" cy="788670"/>
          </a:xfrm>
        </p:spPr>
        <p:txBody>
          <a:bodyPr>
            <a:noAutofit/>
          </a:bodyPr>
          <a:lstStyle/>
          <a:p>
            <a:r>
              <a:rPr lang="en-US" sz="4000" dirty="0"/>
              <a:t>What is Universal Design for Learning (UDL)? </a:t>
            </a:r>
            <a:r>
              <a:rPr lang="en-US" sz="2200" dirty="0"/>
              <a:t>From </a:t>
            </a:r>
            <a:r>
              <a:rPr lang="en-US" sz="2200" dirty="0" err="1"/>
              <a:t>CAST.org</a:t>
            </a:r>
            <a:r>
              <a:rPr lang="en-US" sz="2200" dirty="0"/>
              <a:t> (Center for Applied Special Technology):</a:t>
            </a:r>
            <a:br>
              <a:rPr lang="en-US" sz="4400" dirty="0"/>
            </a:br>
            <a:endParaRPr lang="en-US" sz="4400" dirty="0"/>
          </a:p>
        </p:txBody>
      </p:sp>
      <p:sp>
        <p:nvSpPr>
          <p:cNvPr id="3" name="Content Placeholder 2">
            <a:extLst>
              <a:ext uri="{FF2B5EF4-FFF2-40B4-BE49-F238E27FC236}">
                <a16:creationId xmlns:a16="http://schemas.microsoft.com/office/drawing/2014/main" id="{C31D6FE7-FF4C-1944-8293-1A08F20D6CA7}"/>
              </a:ext>
            </a:extLst>
          </p:cNvPr>
          <p:cNvSpPr>
            <a:spLocks noGrp="1"/>
          </p:cNvSpPr>
          <p:nvPr>
            <p:ph idx="1"/>
          </p:nvPr>
        </p:nvSpPr>
        <p:spPr>
          <a:xfrm>
            <a:off x="482600" y="2263140"/>
            <a:ext cx="10506991" cy="3616451"/>
          </a:xfrm>
        </p:spPr>
        <p:txBody>
          <a:bodyPr>
            <a:normAutofit/>
          </a:bodyPr>
          <a:lstStyle/>
          <a:p>
            <a:pPr>
              <a:buFont typeface="Arial" panose="020B0604020202020204" pitchFamily="34" charset="0"/>
              <a:buChar char="•"/>
            </a:pPr>
            <a:r>
              <a:rPr lang="en-US" sz="3200" dirty="0"/>
              <a:t>Recognize that everyone has a different learning style</a:t>
            </a:r>
          </a:p>
          <a:p>
            <a:pPr>
              <a:buFont typeface="Wingdings" pitchFamily="2" charset="2"/>
              <a:buChar char="Ø"/>
            </a:pPr>
            <a:r>
              <a:rPr lang="en-US" sz="3200" i="1" dirty="0"/>
              <a:t>Representation</a:t>
            </a:r>
            <a:r>
              <a:rPr lang="en-US" sz="3200" dirty="0"/>
              <a:t>:  Create a welcoming environment; use assistive technologies; reconstruct the physical space</a:t>
            </a:r>
          </a:p>
          <a:p>
            <a:pPr>
              <a:buFont typeface="Wingdings" pitchFamily="2" charset="2"/>
              <a:buChar char="Ø"/>
            </a:pPr>
            <a:r>
              <a:rPr lang="en-US" sz="3200" i="1" dirty="0"/>
              <a:t>Action and Expression</a:t>
            </a:r>
            <a:r>
              <a:rPr lang="en-US" sz="3200" dirty="0"/>
              <a:t>:  Provide options for students to relay their understandings of course material</a:t>
            </a:r>
          </a:p>
          <a:p>
            <a:pPr>
              <a:buFont typeface="Wingdings" pitchFamily="2" charset="2"/>
              <a:buChar char="Ø"/>
            </a:pPr>
            <a:r>
              <a:rPr lang="en-US" sz="3200" i="1" dirty="0"/>
              <a:t>Engagement</a:t>
            </a:r>
            <a:r>
              <a:rPr lang="en-US" sz="3200" dirty="0"/>
              <a:t>:  Allow students to be risk-takers</a:t>
            </a:r>
            <a:endParaRPr lang="en-US" sz="3200" i="1" dirty="0"/>
          </a:p>
          <a:p>
            <a:pPr>
              <a:buFont typeface="Wingdings" pitchFamily="2" charset="2"/>
              <a:buChar char="Ø"/>
            </a:pPr>
            <a:endParaRPr lang="en-US" sz="3200" i="1" dirty="0"/>
          </a:p>
          <a:p>
            <a:pPr>
              <a:buFont typeface="Wingdings" pitchFamily="2" charset="2"/>
              <a:buChar char="Ø"/>
            </a:pPr>
            <a:endParaRPr lang="en-US" sz="3200" dirty="0"/>
          </a:p>
          <a:p>
            <a:pPr marL="228600" indent="0">
              <a:buNone/>
            </a:pPr>
            <a:endParaRPr lang="en-US" sz="3200" dirty="0"/>
          </a:p>
          <a:p>
            <a:pPr marL="228600" indent="0">
              <a:buNone/>
            </a:pPr>
            <a:endParaRPr lang="en-US" sz="3200" dirty="0"/>
          </a:p>
        </p:txBody>
      </p:sp>
    </p:spTree>
    <p:extLst>
      <p:ext uri="{BB962C8B-B14F-4D97-AF65-F5344CB8AC3E}">
        <p14:creationId xmlns:p14="http://schemas.microsoft.com/office/powerpoint/2010/main" val="346797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7" name="Picture 6" descr="Blue arrows pointing at a red button">
            <a:extLst>
              <a:ext uri="{FF2B5EF4-FFF2-40B4-BE49-F238E27FC236}">
                <a16:creationId xmlns:a16="http://schemas.microsoft.com/office/drawing/2014/main" id="{47AB221F-70FC-4A26-0437-8F7E6DC58016}"/>
              </a:ext>
            </a:extLst>
          </p:cNvPr>
          <p:cNvPicPr>
            <a:picLocks noChangeAspect="1"/>
          </p:cNvPicPr>
          <p:nvPr/>
        </p:nvPicPr>
        <p:blipFill rotWithShape="1">
          <a:blip r:embed="rId2">
            <a:alphaModFix/>
          </a:blip>
          <a:srcRect t="10816" r="-1" b="4893"/>
          <a:stretch/>
        </p:blipFill>
        <p:spPr>
          <a:xfrm>
            <a:off x="1530" y="10"/>
            <a:ext cx="12188941" cy="6857990"/>
          </a:xfrm>
          <a:prstGeom prst="rect">
            <a:avLst/>
          </a:prstGeom>
        </p:spPr>
      </p:pic>
      <p:sp>
        <p:nvSpPr>
          <p:cNvPr id="21" name="Rectangle 20">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9E518D9-320B-5476-3EC7-F94E7CA7E7BD}"/>
              </a:ext>
            </a:extLst>
          </p:cNvPr>
          <p:cNvSpPr>
            <a:spLocks noGrp="1"/>
          </p:cNvSpPr>
          <p:nvPr>
            <p:ph type="title"/>
          </p:nvPr>
        </p:nvSpPr>
        <p:spPr>
          <a:xfrm>
            <a:off x="457199" y="1122363"/>
            <a:ext cx="5638801" cy="2387600"/>
          </a:xfrm>
        </p:spPr>
        <p:txBody>
          <a:bodyPr vert="horz" lIns="91440" tIns="45720" rIns="91440" bIns="45720" rtlCol="0" anchor="b">
            <a:normAutofit/>
          </a:bodyPr>
          <a:lstStyle/>
          <a:p>
            <a:pPr>
              <a:lnSpc>
                <a:spcPct val="90000"/>
              </a:lnSpc>
            </a:pPr>
            <a:r>
              <a:rPr lang="en-US" sz="5100" dirty="0">
                <a:solidFill>
                  <a:srgbClr val="FFFFFF"/>
                </a:solidFill>
              </a:rPr>
              <a:t>How I Conceptualize UDL </a:t>
            </a:r>
          </a:p>
        </p:txBody>
      </p:sp>
      <p:sp>
        <p:nvSpPr>
          <p:cNvPr id="5" name="Text Placeholder 4">
            <a:extLst>
              <a:ext uri="{FF2B5EF4-FFF2-40B4-BE49-F238E27FC236}">
                <a16:creationId xmlns:a16="http://schemas.microsoft.com/office/drawing/2014/main" id="{28051C1F-94E0-68E2-D00C-8788072DD33B}"/>
              </a:ext>
            </a:extLst>
          </p:cNvPr>
          <p:cNvSpPr>
            <a:spLocks noGrp="1"/>
          </p:cNvSpPr>
          <p:nvPr>
            <p:ph type="body" idx="1"/>
          </p:nvPr>
        </p:nvSpPr>
        <p:spPr>
          <a:xfrm>
            <a:off x="457199" y="3602038"/>
            <a:ext cx="5638801" cy="1655762"/>
          </a:xfrm>
        </p:spPr>
        <p:txBody>
          <a:bodyPr vert="horz" lIns="91440" tIns="45720" rIns="91440" bIns="45720" rtlCol="0">
            <a:normAutofit/>
          </a:bodyPr>
          <a:lstStyle/>
          <a:p>
            <a:endParaRPr lang="en-US">
              <a:solidFill>
                <a:srgbClr val="FFFFFF"/>
              </a:solidFill>
            </a:endParaRPr>
          </a:p>
        </p:txBody>
      </p:sp>
      <p:cxnSp>
        <p:nvCxnSpPr>
          <p:cNvPr id="23" name="Straight Connector 22">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49654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8" name="Rectangle 37">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14071-15EA-E8D4-90FC-5D6BBC4B5133}"/>
              </a:ext>
            </a:extLst>
          </p:cNvPr>
          <p:cNvSpPr>
            <a:spLocks noGrp="1"/>
          </p:cNvSpPr>
          <p:nvPr>
            <p:ph type="title"/>
          </p:nvPr>
        </p:nvSpPr>
        <p:spPr>
          <a:xfrm>
            <a:off x="481007" y="702870"/>
            <a:ext cx="5614993" cy="3093468"/>
          </a:xfrm>
        </p:spPr>
        <p:txBody>
          <a:bodyPr vert="horz" lIns="91440" tIns="45720" rIns="91440" bIns="45720" rtlCol="0" anchor="b">
            <a:normAutofit/>
          </a:bodyPr>
          <a:lstStyle/>
          <a:p>
            <a:pPr>
              <a:lnSpc>
                <a:spcPct val="90000"/>
              </a:lnSpc>
            </a:pPr>
            <a:r>
              <a:rPr lang="en-US" sz="5600"/>
              <a:t>1.  “Representation”</a:t>
            </a:r>
          </a:p>
        </p:txBody>
      </p:sp>
      <p:sp>
        <p:nvSpPr>
          <p:cNvPr id="3" name="Text Placeholder 2">
            <a:extLst>
              <a:ext uri="{FF2B5EF4-FFF2-40B4-BE49-F238E27FC236}">
                <a16:creationId xmlns:a16="http://schemas.microsoft.com/office/drawing/2014/main" id="{71A20A2F-C97E-7C73-AB3D-B1E87510FE83}"/>
              </a:ext>
            </a:extLst>
          </p:cNvPr>
          <p:cNvSpPr>
            <a:spLocks noGrp="1"/>
          </p:cNvSpPr>
          <p:nvPr>
            <p:ph type="body" idx="1"/>
          </p:nvPr>
        </p:nvSpPr>
        <p:spPr>
          <a:xfrm>
            <a:off x="481006" y="4067746"/>
            <a:ext cx="5614993" cy="2163418"/>
          </a:xfrm>
        </p:spPr>
        <p:txBody>
          <a:bodyPr vert="horz" lIns="91440" tIns="45720" rIns="91440" bIns="45720" rtlCol="0" anchor="t">
            <a:normAutofit/>
          </a:bodyPr>
          <a:lstStyle/>
          <a:p>
            <a:r>
              <a:rPr lang="en-US"/>
              <a:t>Creating an Inclusive Classroom Environment</a:t>
            </a:r>
          </a:p>
        </p:txBody>
      </p:sp>
      <p:cxnSp>
        <p:nvCxnSpPr>
          <p:cNvPr id="40" name="Straight Connector 39">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27" name="Graphic 6" descr="Classroom">
            <a:extLst>
              <a:ext uri="{FF2B5EF4-FFF2-40B4-BE49-F238E27FC236}">
                <a16:creationId xmlns:a16="http://schemas.microsoft.com/office/drawing/2014/main" id="{5014691C-BE77-B021-43AC-7CCC2BDAF217}"/>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4090" y="919088"/>
            <a:ext cx="5019817" cy="5019817"/>
          </a:xfrm>
          <a:prstGeom prst="rect">
            <a:avLst/>
          </a:prstGeom>
        </p:spPr>
      </p:pic>
      <p:cxnSp>
        <p:nvCxnSpPr>
          <p:cNvPr id="42" name="Straight Connector 41">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74957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557890E-85E3-4FA1-A6D3-78D0878DA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1" name="Rectangle 30">
            <a:extLst>
              <a:ext uri="{FF2B5EF4-FFF2-40B4-BE49-F238E27FC236}">
                <a16:creationId xmlns:a16="http://schemas.microsoft.com/office/drawing/2014/main" id="{58012640-767A-4C13-A3AF-43ADE15EE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3" name="Rectangle 32">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a:extLst>
              <a:ext uri="{FF2B5EF4-FFF2-40B4-BE49-F238E27FC236}">
                <a16:creationId xmlns:a16="http://schemas.microsoft.com/office/drawing/2014/main" id="{5BC9744A-EAF1-4DC8-86F4-3993C444EA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EC84EE41-863A-4DE9-9A51-4F014D68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416" y="485369"/>
            <a:ext cx="11147071" cy="2460838"/>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05672C7-1539-A6B8-282B-B2DD8FE40C3B}"/>
              </a:ext>
            </a:extLst>
          </p:cNvPr>
          <p:cNvSpPr>
            <a:spLocks noGrp="1"/>
          </p:cNvSpPr>
          <p:nvPr>
            <p:ph type="title"/>
          </p:nvPr>
        </p:nvSpPr>
        <p:spPr>
          <a:xfrm>
            <a:off x="482601" y="976160"/>
            <a:ext cx="8411120" cy="1493871"/>
          </a:xfrm>
        </p:spPr>
        <p:txBody>
          <a:bodyPr vert="horz" lIns="91440" tIns="45720" rIns="91440" bIns="45720" rtlCol="0" anchor="ctr">
            <a:normAutofit/>
          </a:bodyPr>
          <a:lstStyle/>
          <a:p>
            <a:pPr>
              <a:lnSpc>
                <a:spcPct val="90000"/>
              </a:lnSpc>
            </a:pPr>
            <a:r>
              <a:rPr lang="en-US" sz="5000" dirty="0"/>
              <a:t>What’s in a Name?:  </a:t>
            </a:r>
            <a:br>
              <a:rPr lang="en-US" sz="5000" dirty="0"/>
            </a:br>
            <a:r>
              <a:rPr lang="en-US" sz="5000" dirty="0"/>
              <a:t>How to Frame “Disability”</a:t>
            </a:r>
          </a:p>
        </p:txBody>
      </p:sp>
      <p:cxnSp>
        <p:nvCxnSpPr>
          <p:cNvPr id="39" name="Straight Connector 38">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9416" y="2946207"/>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C57D579-010A-437B-A09E-8BFEB2F5A7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1" name="Content Placeholder 10" descr="A person in a wheelchair&#10;&#10;Description automatically generated">
            <a:extLst>
              <a:ext uri="{FF2B5EF4-FFF2-40B4-BE49-F238E27FC236}">
                <a16:creationId xmlns:a16="http://schemas.microsoft.com/office/drawing/2014/main" id="{6D7B20E4-5598-6EEF-5EA1-C1BE2EBB72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58635" y="3306763"/>
            <a:ext cx="2840274" cy="1484043"/>
          </a:xfrm>
          <a:prstGeom prst="rect">
            <a:avLst/>
          </a:prstGeom>
        </p:spPr>
      </p:pic>
      <p:pic>
        <p:nvPicPr>
          <p:cNvPr id="13" name="Content Placeholder 12" descr="A person in a wheelchair on a beach&#10;&#10;Description automatically generated">
            <a:extLst>
              <a:ext uri="{FF2B5EF4-FFF2-40B4-BE49-F238E27FC236}">
                <a16:creationId xmlns:a16="http://schemas.microsoft.com/office/drawing/2014/main" id="{D0BE30B0-829F-391E-1C0F-DE5F59636EC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983317" y="3309122"/>
            <a:ext cx="2839404" cy="1490687"/>
          </a:xfrm>
          <a:prstGeom prst="rect">
            <a:avLst/>
          </a:prstGeom>
        </p:spPr>
      </p:pic>
      <p:sp>
        <p:nvSpPr>
          <p:cNvPr id="14" name="TextBox 13">
            <a:extLst>
              <a:ext uri="{FF2B5EF4-FFF2-40B4-BE49-F238E27FC236}">
                <a16:creationId xmlns:a16="http://schemas.microsoft.com/office/drawing/2014/main" id="{08A032B6-287F-2475-C458-587774AD6A4F}"/>
              </a:ext>
            </a:extLst>
          </p:cNvPr>
          <p:cNvSpPr txBox="1"/>
          <p:nvPr/>
        </p:nvSpPr>
        <p:spPr>
          <a:xfrm>
            <a:off x="5983318" y="4785673"/>
            <a:ext cx="2839404" cy="167097"/>
          </a:xfrm>
          <a:prstGeom prst="rect">
            <a:avLst/>
          </a:prstGeom>
          <a:noFill/>
        </p:spPr>
        <p:txBody>
          <a:bodyPr wrap="square" rtlCol="0">
            <a:spAutoFit/>
          </a:bodyPr>
          <a:lstStyle/>
          <a:p>
            <a:pPr defTabSz="493410">
              <a:spcAft>
                <a:spcPts val="456"/>
              </a:spcAft>
            </a:pPr>
            <a:r>
              <a:rPr lang="en-US" sz="486" kern="1200">
                <a:solidFill>
                  <a:schemeClr val="tx1"/>
                </a:solidFill>
                <a:latin typeface="+mn-lt"/>
                <a:ea typeface="+mn-ea"/>
                <a:cs typeface="+mn-cs"/>
                <a:hlinkClick r:id="rId6" tooltip="https://pursuit.unimelb.edu.au/articles/fighting-for-disabled-people-s-health"/>
              </a:rPr>
              <a:t>This Photo</a:t>
            </a:r>
            <a:r>
              <a:rPr lang="en-US" sz="486" kern="1200">
                <a:solidFill>
                  <a:schemeClr val="tx1"/>
                </a:solidFill>
                <a:latin typeface="+mn-lt"/>
                <a:ea typeface="+mn-ea"/>
                <a:cs typeface="+mn-cs"/>
              </a:rPr>
              <a:t> by Unknown Author is licensed under </a:t>
            </a:r>
            <a:r>
              <a:rPr lang="en-US" sz="486" kern="1200">
                <a:solidFill>
                  <a:schemeClr val="tx1"/>
                </a:solidFill>
                <a:latin typeface="+mn-lt"/>
                <a:ea typeface="+mn-ea"/>
                <a:cs typeface="+mn-cs"/>
                <a:hlinkClick r:id="rId7" tooltip="https://creativecommons.org/licenses/by-nd/3.0/"/>
              </a:rPr>
              <a:t>CC BY-ND</a:t>
            </a:r>
            <a:endParaRPr lang="en-US" sz="900"/>
          </a:p>
        </p:txBody>
      </p:sp>
      <p:sp>
        <p:nvSpPr>
          <p:cNvPr id="16" name="TextBox 15">
            <a:extLst>
              <a:ext uri="{FF2B5EF4-FFF2-40B4-BE49-F238E27FC236}">
                <a16:creationId xmlns:a16="http://schemas.microsoft.com/office/drawing/2014/main" id="{E535A137-C461-5A87-D76E-D75446AE036E}"/>
              </a:ext>
            </a:extLst>
          </p:cNvPr>
          <p:cNvSpPr txBox="1"/>
          <p:nvPr/>
        </p:nvSpPr>
        <p:spPr>
          <a:xfrm>
            <a:off x="3058635" y="4814067"/>
            <a:ext cx="2840274" cy="358111"/>
          </a:xfrm>
          <a:prstGeom prst="rect">
            <a:avLst/>
          </a:prstGeom>
          <a:noFill/>
        </p:spPr>
        <p:txBody>
          <a:bodyPr wrap="square">
            <a:spAutoFit/>
          </a:bodyPr>
          <a:lstStyle/>
          <a:p>
            <a:pPr algn="ctr" defTabSz="493410">
              <a:spcAft>
                <a:spcPts val="456"/>
              </a:spcAft>
            </a:pPr>
            <a:r>
              <a:rPr lang="en-US" sz="1727" kern="1200" dirty="0">
                <a:solidFill>
                  <a:schemeClr val="tx1"/>
                </a:solidFill>
                <a:latin typeface="Calibri" panose="020F0502020204030204" pitchFamily="34" charset="0"/>
                <a:ea typeface="+mn-ea"/>
                <a:cs typeface="Times New Roman" panose="02020603050405020304" pitchFamily="18" charset="0"/>
              </a:rPr>
              <a:t>Disabled person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E9002497-5CDB-CF0C-93BD-E2A48F3236D1}"/>
              </a:ext>
            </a:extLst>
          </p:cNvPr>
          <p:cNvSpPr txBox="1"/>
          <p:nvPr/>
        </p:nvSpPr>
        <p:spPr>
          <a:xfrm>
            <a:off x="5983317" y="4850573"/>
            <a:ext cx="2839404" cy="358111"/>
          </a:xfrm>
          <a:prstGeom prst="rect">
            <a:avLst/>
          </a:prstGeom>
          <a:noFill/>
        </p:spPr>
        <p:txBody>
          <a:bodyPr wrap="square">
            <a:spAutoFit/>
          </a:bodyPr>
          <a:lstStyle/>
          <a:p>
            <a:pPr algn="ctr" defTabSz="493410">
              <a:spcAft>
                <a:spcPts val="456"/>
              </a:spcAft>
            </a:pPr>
            <a:r>
              <a:rPr lang="en-US" sz="1727" kern="1200">
                <a:solidFill>
                  <a:schemeClr val="tx1"/>
                </a:solidFill>
                <a:latin typeface="Calibri" panose="020F0502020204030204" pitchFamily="34" charset="0"/>
                <a:ea typeface="+mn-ea"/>
                <a:cs typeface="Times New Roman" panose="02020603050405020304" pitchFamily="18" charset="0"/>
              </a:rPr>
              <a:t>Woman in a wheelchair</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id="{AE8D5949-C140-8003-4A34-84C532BB0C03}"/>
              </a:ext>
            </a:extLst>
          </p:cNvPr>
          <p:cNvSpPr txBox="1"/>
          <p:nvPr/>
        </p:nvSpPr>
        <p:spPr>
          <a:xfrm>
            <a:off x="2650141" y="5420475"/>
            <a:ext cx="6074810" cy="483979"/>
          </a:xfrm>
          <a:prstGeom prst="rect">
            <a:avLst/>
          </a:prstGeom>
          <a:noFill/>
        </p:spPr>
        <p:txBody>
          <a:bodyPr wrap="square">
            <a:spAutoFit/>
          </a:bodyPr>
          <a:lstStyle/>
          <a:p>
            <a:pPr algn="ctr" defTabSz="493410">
              <a:spcAft>
                <a:spcPts val="456"/>
              </a:spcAft>
            </a:pPr>
            <a:r>
              <a:rPr lang="en-US" sz="1064" kern="1200">
                <a:solidFill>
                  <a:schemeClr val="tx1"/>
                </a:solidFill>
                <a:latin typeface="Times New Roman" panose="02020603050405020304" pitchFamily="18" charset="0"/>
                <a:ea typeface="+mn-ea"/>
                <a:cs typeface="Times New Roman" panose="02020603050405020304" pitchFamily="18" charset="0"/>
              </a:rPr>
              <a:t>From CUNY Academic Commons (</a:t>
            </a:r>
            <a:r>
              <a:rPr lang="en-US" sz="1064" kern="1200" err="1">
                <a:solidFill>
                  <a:schemeClr val="tx1"/>
                </a:solidFill>
                <a:latin typeface="Times New Roman" panose="02020603050405020304" pitchFamily="18" charset="0"/>
                <a:ea typeface="+mn-ea"/>
                <a:cs typeface="Times New Roman" panose="02020603050405020304" pitchFamily="18" charset="0"/>
              </a:rPr>
              <a:t>Ferrigon</a:t>
            </a:r>
            <a:r>
              <a:rPr lang="en-US" sz="1064" kern="1200">
                <a:solidFill>
                  <a:schemeClr val="tx1"/>
                </a:solidFill>
                <a:latin typeface="Times New Roman" panose="02020603050405020304" pitchFamily="18" charset="0"/>
                <a:ea typeface="+mn-ea"/>
                <a:cs typeface="Times New Roman" panose="02020603050405020304" pitchFamily="18" charset="0"/>
              </a:rPr>
              <a:t>, 2019):  </a:t>
            </a:r>
          </a:p>
          <a:p>
            <a:pPr algn="ctr" defTabSz="493410">
              <a:spcAft>
                <a:spcPts val="456"/>
              </a:spcAft>
            </a:pPr>
            <a:r>
              <a:rPr lang="en-US" sz="1064" kern="1200">
                <a:solidFill>
                  <a:schemeClr val="tx1"/>
                </a:solidFill>
                <a:latin typeface="Times New Roman" panose="02020603050405020304" pitchFamily="18" charset="0"/>
                <a:ea typeface="+mn-ea"/>
                <a:cs typeface="Times New Roman" panose="02020603050405020304" pitchFamily="18" charset="0"/>
              </a:rPr>
              <a:t>Use “Person-First” language:  “A person with a disability”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421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12EE356-A629-4F1A-9BAD-E21B3B10D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8B7ED41-F3D7-4286-AD0B-B4A216D7E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410" y="489853"/>
            <a:ext cx="3990149" cy="5858102"/>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AF843-15D1-5C1D-D727-B3C09FABCFA7}"/>
              </a:ext>
            </a:extLst>
          </p:cNvPr>
          <p:cNvSpPr>
            <a:spLocks noGrp="1"/>
          </p:cNvSpPr>
          <p:nvPr>
            <p:ph type="title"/>
          </p:nvPr>
        </p:nvSpPr>
        <p:spPr>
          <a:xfrm>
            <a:off x="678955" y="976152"/>
            <a:ext cx="3555211" cy="5024920"/>
          </a:xfrm>
        </p:spPr>
        <p:txBody>
          <a:bodyPr anchor="ctr">
            <a:normAutofit/>
          </a:bodyPr>
          <a:lstStyle/>
          <a:p>
            <a:pPr>
              <a:lnSpc>
                <a:spcPct val="90000"/>
              </a:lnSpc>
            </a:pPr>
            <a:r>
              <a:rPr lang="en-US" sz="4000" dirty="0"/>
              <a:t>“To Compliment?”</a:t>
            </a:r>
            <a:br>
              <a:rPr lang="en-US" sz="4000" dirty="0"/>
            </a:br>
            <a:r>
              <a:rPr lang="en-US" sz="4000" dirty="0"/>
              <a:t> </a:t>
            </a:r>
            <a:br>
              <a:rPr lang="en-US" sz="4000" dirty="0"/>
            </a:br>
            <a:r>
              <a:rPr lang="en-US" sz="4000" dirty="0"/>
              <a:t>or </a:t>
            </a:r>
            <a:br>
              <a:rPr lang="en-US" sz="4000" dirty="0"/>
            </a:br>
            <a:br>
              <a:rPr lang="en-US" sz="4000" dirty="0"/>
            </a:br>
            <a:r>
              <a:rPr lang="en-US" sz="4000" dirty="0"/>
              <a:t>“To Complement?”</a:t>
            </a:r>
          </a:p>
        </p:txBody>
      </p:sp>
      <p:cxnSp>
        <p:nvCxnSpPr>
          <p:cNvPr id="13" name="Straight Connector 12">
            <a:extLst>
              <a:ext uri="{FF2B5EF4-FFF2-40B4-BE49-F238E27FC236}">
                <a16:creationId xmlns:a16="http://schemas.microsoft.com/office/drawing/2014/main" id="{0317483B-E60B-4F41-9448-D757B9FCD2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EB44B66-1945-4638-8E9A-4F49493D7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6F012A03-E245-D28B-4471-4519F249AC8B}"/>
              </a:ext>
            </a:extLst>
          </p:cNvPr>
          <p:cNvGraphicFramePr>
            <a:graphicFrameLocks noGrp="1"/>
          </p:cNvGraphicFramePr>
          <p:nvPr>
            <p:ph idx="1"/>
            <p:extLst>
              <p:ext uri="{D42A27DB-BD31-4B8C-83A1-F6EECF244321}">
                <p14:modId xmlns:p14="http://schemas.microsoft.com/office/powerpoint/2010/main" val="3894409363"/>
              </p:ext>
            </p:extLst>
          </p:nvPr>
        </p:nvGraphicFramePr>
        <p:xfrm>
          <a:off x="4796496" y="636527"/>
          <a:ext cx="6833175" cy="5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617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2E958-F1F9-50C3-C313-8E2F8B7A7092}"/>
              </a:ext>
            </a:extLst>
          </p:cNvPr>
          <p:cNvSpPr>
            <a:spLocks noGrp="1"/>
          </p:cNvSpPr>
          <p:nvPr>
            <p:ph type="title"/>
          </p:nvPr>
        </p:nvSpPr>
        <p:spPr>
          <a:xfrm>
            <a:off x="838200" y="681037"/>
            <a:ext cx="10515600" cy="818579"/>
          </a:xfrm>
        </p:spPr>
        <p:txBody>
          <a:bodyPr>
            <a:noAutofit/>
          </a:bodyPr>
          <a:lstStyle/>
          <a:p>
            <a:r>
              <a:rPr lang="en-US" sz="3400" dirty="0"/>
              <a:t>CLAS Accessibility Fellowship (2022-2023)- and Beyond!</a:t>
            </a:r>
          </a:p>
        </p:txBody>
      </p:sp>
      <p:sp>
        <p:nvSpPr>
          <p:cNvPr id="3" name="Content Placeholder 2">
            <a:extLst>
              <a:ext uri="{FF2B5EF4-FFF2-40B4-BE49-F238E27FC236}">
                <a16:creationId xmlns:a16="http://schemas.microsoft.com/office/drawing/2014/main" id="{AA618759-B7CB-FCE2-0031-CA44899F29FC}"/>
              </a:ext>
            </a:extLst>
          </p:cNvPr>
          <p:cNvSpPr>
            <a:spLocks noGrp="1"/>
          </p:cNvSpPr>
          <p:nvPr>
            <p:ph idx="1"/>
          </p:nvPr>
        </p:nvSpPr>
        <p:spPr>
          <a:xfrm>
            <a:off x="838200" y="1658112"/>
            <a:ext cx="10515600" cy="4518851"/>
          </a:xfrm>
        </p:spPr>
        <p:txBody>
          <a:bodyPr>
            <a:normAutofit fontScale="92500" lnSpcReduction="10000"/>
          </a:bodyPr>
          <a:lstStyle/>
          <a:p>
            <a:r>
              <a:rPr lang="en-US" sz="2400" dirty="0"/>
              <a:t>Application announcement in Spring of 2022</a:t>
            </a:r>
          </a:p>
          <a:p>
            <a:pPr>
              <a:buFont typeface="Wingdings" pitchFamily="2" charset="2"/>
              <a:buChar char="Ø"/>
            </a:pPr>
            <a:r>
              <a:rPr lang="en-US" sz="2400" dirty="0"/>
              <a:t>Kate Capshaw, Associate Dean for Diversity, Equity and Inclusion,</a:t>
            </a:r>
          </a:p>
          <a:p>
            <a:pPr>
              <a:buFont typeface="Wingdings" pitchFamily="2" charset="2"/>
              <a:buChar char="Ø"/>
            </a:pPr>
            <a:r>
              <a:rPr lang="en-US" sz="2400" dirty="0"/>
              <a:t>Lyn Trible, Associate Dean for Humanities and Undergraduate Affairs</a:t>
            </a:r>
          </a:p>
          <a:p>
            <a:pPr marL="228600" indent="0">
              <a:buNone/>
            </a:pPr>
            <a:endParaRPr lang="en-US" sz="2400" dirty="0"/>
          </a:p>
          <a:p>
            <a:r>
              <a:rPr lang="en-US" sz="2400" dirty="0"/>
              <a:t>Faculty Fellows and Graduate Assistant</a:t>
            </a:r>
          </a:p>
          <a:p>
            <a:pPr>
              <a:buFont typeface="Wingdings" pitchFamily="2" charset="2"/>
              <a:buChar char="Ø"/>
            </a:pPr>
            <a:r>
              <a:rPr lang="en-US" sz="2400" dirty="0"/>
              <a:t>R. Holly Fitch, Professor, Psychological Sciences:  Advocates funding for professional captioning of course video content for deaf and hard of hearing students</a:t>
            </a:r>
          </a:p>
          <a:p>
            <a:pPr>
              <a:buFont typeface="Wingdings" pitchFamily="2" charset="2"/>
              <a:buChar char="Ø"/>
            </a:pPr>
            <a:r>
              <a:rPr lang="en-US" sz="2400" dirty="0"/>
              <a:t>Erin Scanlon, Assistant Professor in Residence, Physics:  Focuses on accessibility for STEM students with disabilities; lead a semester-long Learning Community for faculty in the Spring of 2023</a:t>
            </a:r>
          </a:p>
          <a:p>
            <a:pPr>
              <a:buFont typeface="Wingdings" pitchFamily="2" charset="2"/>
              <a:buChar char="Ø"/>
            </a:pPr>
            <a:r>
              <a:rPr lang="en-US" sz="2400" dirty="0"/>
              <a:t>Josh </a:t>
            </a:r>
            <a:r>
              <a:rPr lang="en-US" sz="2400" dirty="0" err="1"/>
              <a:t>Hinostroza</a:t>
            </a:r>
            <a:r>
              <a:rPr lang="en-US" sz="2400" dirty="0"/>
              <a:t>, Graduate Assistant:  Research on disability; organized events</a:t>
            </a:r>
          </a:p>
          <a:p>
            <a:pPr marL="228600" indent="0">
              <a:buNone/>
            </a:pPr>
            <a:endParaRPr lang="en-US" sz="2400" dirty="0"/>
          </a:p>
        </p:txBody>
      </p:sp>
    </p:spTree>
    <p:extLst>
      <p:ext uri="{BB962C8B-B14F-4D97-AF65-F5344CB8AC3E}">
        <p14:creationId xmlns:p14="http://schemas.microsoft.com/office/powerpoint/2010/main" val="1852777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8CACC5-D86B-49F3-9C70-374B1C971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E688C9-0562-B294-17AD-6E75CD977B11}"/>
              </a:ext>
            </a:extLst>
          </p:cNvPr>
          <p:cNvSpPr>
            <a:spLocks noGrp="1"/>
          </p:cNvSpPr>
          <p:nvPr>
            <p:ph type="title"/>
          </p:nvPr>
        </p:nvSpPr>
        <p:spPr>
          <a:xfrm>
            <a:off x="482601" y="976160"/>
            <a:ext cx="11147070" cy="1493871"/>
          </a:xfrm>
        </p:spPr>
        <p:txBody>
          <a:bodyPr>
            <a:normAutofit/>
          </a:bodyPr>
          <a:lstStyle/>
          <a:p>
            <a:pPr>
              <a:lnSpc>
                <a:spcPct val="90000"/>
              </a:lnSpc>
            </a:pPr>
            <a:r>
              <a:rPr lang="en-US" sz="5000" dirty="0"/>
              <a:t>Begin with a “Learning Survey”</a:t>
            </a:r>
          </a:p>
        </p:txBody>
      </p:sp>
      <p:cxnSp>
        <p:nvCxnSpPr>
          <p:cNvPr id="11" name="Straight Connector 10">
            <a:extLst>
              <a:ext uri="{FF2B5EF4-FFF2-40B4-BE49-F238E27FC236}">
                <a16:creationId xmlns:a16="http://schemas.microsoft.com/office/drawing/2014/main" id="{ABFB8799-63B8-4407-9098-F9346BDCDF4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08990BBA-8A0B-4EF5-A122-0815DEC194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2918401"/>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DBBBC5F1-8CFF-46BA-BD62-FC5AA477AA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5" name="Content Placeholder 2">
            <a:extLst>
              <a:ext uri="{FF2B5EF4-FFF2-40B4-BE49-F238E27FC236}">
                <a16:creationId xmlns:a16="http://schemas.microsoft.com/office/drawing/2014/main" id="{EEC7A3A1-F958-5047-5A75-E67B31D3DC67}"/>
              </a:ext>
            </a:extLst>
          </p:cNvPr>
          <p:cNvGraphicFramePr>
            <a:graphicFrameLocks noGrp="1"/>
          </p:cNvGraphicFramePr>
          <p:nvPr>
            <p:ph idx="1"/>
            <p:extLst>
              <p:ext uri="{D42A27DB-BD31-4B8C-83A1-F6EECF244321}">
                <p14:modId xmlns:p14="http://schemas.microsoft.com/office/powerpoint/2010/main" val="2088844518"/>
              </p:ext>
            </p:extLst>
          </p:nvPr>
        </p:nvGraphicFramePr>
        <p:xfrm>
          <a:off x="482600" y="3306763"/>
          <a:ext cx="10507663" cy="2573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5890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EF44-E549-F980-62C9-42639AC89E62}"/>
              </a:ext>
            </a:extLst>
          </p:cNvPr>
          <p:cNvSpPr>
            <a:spLocks noGrp="1"/>
          </p:cNvSpPr>
          <p:nvPr>
            <p:ph type="title"/>
          </p:nvPr>
        </p:nvSpPr>
        <p:spPr>
          <a:xfrm>
            <a:off x="838200" y="681037"/>
            <a:ext cx="10515600" cy="842963"/>
          </a:xfrm>
        </p:spPr>
        <p:txBody>
          <a:bodyPr>
            <a:noAutofit/>
          </a:bodyPr>
          <a:lstStyle/>
          <a:p>
            <a:r>
              <a:rPr lang="en-US" sz="3200" dirty="0"/>
              <a:t>Employ Various Methods for Relaying Course Information</a:t>
            </a:r>
          </a:p>
        </p:txBody>
      </p:sp>
      <p:sp>
        <p:nvSpPr>
          <p:cNvPr id="3" name="Content Placeholder 2">
            <a:extLst>
              <a:ext uri="{FF2B5EF4-FFF2-40B4-BE49-F238E27FC236}">
                <a16:creationId xmlns:a16="http://schemas.microsoft.com/office/drawing/2014/main" id="{B56CD895-1E93-4A48-73FF-A2789E782D4F}"/>
              </a:ext>
            </a:extLst>
          </p:cNvPr>
          <p:cNvSpPr>
            <a:spLocks noGrp="1"/>
          </p:cNvSpPr>
          <p:nvPr>
            <p:ph idx="1"/>
          </p:nvPr>
        </p:nvSpPr>
        <p:spPr>
          <a:xfrm>
            <a:off x="838200" y="1524000"/>
            <a:ext cx="10515600" cy="4819650"/>
          </a:xfrm>
        </p:spPr>
        <p:txBody>
          <a:bodyPr>
            <a:noAutofit/>
          </a:bodyPr>
          <a:lstStyle/>
          <a:p>
            <a:pPr marL="228600" indent="0">
              <a:buNone/>
            </a:pPr>
            <a:r>
              <a:rPr lang="en-US" sz="1950" dirty="0"/>
              <a:t>Assistive Technologies:</a:t>
            </a:r>
          </a:p>
          <a:p>
            <a:r>
              <a:rPr lang="en-US" sz="1950" dirty="0"/>
              <a:t>Karen </a:t>
            </a:r>
            <a:r>
              <a:rPr lang="en-US" sz="1950" dirty="0" err="1"/>
              <a:t>Skudlarek</a:t>
            </a:r>
            <a:r>
              <a:rPr lang="en-US" sz="1950" dirty="0"/>
              <a:t> (ITS Accessibility Coordinator):  Syllabus construction</a:t>
            </a:r>
          </a:p>
          <a:p>
            <a:r>
              <a:rPr lang="en-US" sz="1950" dirty="0"/>
              <a:t>Audrey Silva (Director, UCONN Communication Access and Interpreting Services):  Interpreter Services</a:t>
            </a:r>
          </a:p>
          <a:p>
            <a:pPr marL="228600" indent="0">
              <a:buNone/>
            </a:pPr>
            <a:endParaRPr lang="en-US" sz="1950" dirty="0"/>
          </a:p>
          <a:p>
            <a:pPr marL="228600" indent="0">
              <a:buNone/>
            </a:pPr>
            <a:r>
              <a:rPr lang="en-US" sz="1950" dirty="0"/>
              <a:t>What You Can Do as the “Architect”:</a:t>
            </a:r>
          </a:p>
          <a:p>
            <a:pPr>
              <a:buFont typeface="Arial" panose="020B0604020202020204" pitchFamily="34" charset="0"/>
              <a:buChar char="•"/>
            </a:pPr>
            <a:r>
              <a:rPr lang="en-US" sz="1950" dirty="0"/>
              <a:t>Framing information on CSD in a way that is not just part of a list; make it clear that your class is accessible on your syllabus (may even note implementation of UDL)</a:t>
            </a:r>
          </a:p>
          <a:p>
            <a:pPr>
              <a:buFont typeface="Arial" panose="020B0604020202020204" pitchFamily="34" charset="0"/>
              <a:buChar char="•"/>
            </a:pPr>
            <a:r>
              <a:rPr lang="en-US" sz="1950" dirty="0"/>
              <a:t>Speak clearly; maintain consistent speed of delivery</a:t>
            </a:r>
          </a:p>
          <a:p>
            <a:pPr>
              <a:buFont typeface="Arial" panose="020B0604020202020204" pitchFamily="34" charset="0"/>
              <a:buChar char="•"/>
            </a:pPr>
            <a:r>
              <a:rPr lang="en-US" sz="1950" dirty="0"/>
              <a:t>Take advantage of multi-media technology in the room (use projector, microphone, captions)</a:t>
            </a:r>
          </a:p>
          <a:p>
            <a:pPr>
              <a:buFont typeface="Arial" panose="020B0604020202020204" pitchFamily="34" charset="0"/>
              <a:buChar char="•"/>
            </a:pPr>
            <a:r>
              <a:rPr lang="en-US" sz="1950" dirty="0"/>
              <a:t>Consider fonts (size and color)</a:t>
            </a:r>
          </a:p>
          <a:p>
            <a:pPr>
              <a:buFont typeface="Arial" panose="020B0604020202020204" pitchFamily="34" charset="0"/>
              <a:buChar char="•"/>
            </a:pPr>
            <a:r>
              <a:rPr lang="en-US" sz="1950" dirty="0"/>
              <a:t>Use the accessibility checkers (see example; locate under “tools”)</a:t>
            </a:r>
          </a:p>
        </p:txBody>
      </p:sp>
    </p:spTree>
    <p:extLst>
      <p:ext uri="{BB962C8B-B14F-4D97-AF65-F5344CB8AC3E}">
        <p14:creationId xmlns:p14="http://schemas.microsoft.com/office/powerpoint/2010/main" val="403452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D148E7-1EDB-4129-A130-04858F7014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0" y="489855"/>
            <a:ext cx="11147071" cy="5851265"/>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C904C3-ABD4-C258-8169-0D000D58A152}"/>
              </a:ext>
            </a:extLst>
          </p:cNvPr>
          <p:cNvSpPr>
            <a:spLocks noGrp="1"/>
          </p:cNvSpPr>
          <p:nvPr>
            <p:ph type="title"/>
          </p:nvPr>
        </p:nvSpPr>
        <p:spPr>
          <a:xfrm>
            <a:off x="680606" y="976160"/>
            <a:ext cx="3698889" cy="4902115"/>
          </a:xfrm>
        </p:spPr>
        <p:txBody>
          <a:bodyPr anchor="ctr">
            <a:normAutofit/>
          </a:bodyPr>
          <a:lstStyle/>
          <a:p>
            <a:r>
              <a:rPr lang="en-US" sz="3200" dirty="0"/>
              <a:t>Other Considerations for Classroom Space and Structure</a:t>
            </a:r>
          </a:p>
        </p:txBody>
      </p:sp>
      <p:cxnSp>
        <p:nvCxnSpPr>
          <p:cNvPr id="12" name="Straight Connector 11">
            <a:extLst>
              <a:ext uri="{FF2B5EF4-FFF2-40B4-BE49-F238E27FC236}">
                <a16:creationId xmlns:a16="http://schemas.microsoft.com/office/drawing/2014/main" id="{8E1E68C9-4F6E-4640-AE06-FCA671F7D5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4"/>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 name="Content Placeholder 2">
            <a:extLst>
              <a:ext uri="{FF2B5EF4-FFF2-40B4-BE49-F238E27FC236}">
                <a16:creationId xmlns:a16="http://schemas.microsoft.com/office/drawing/2014/main" id="{F2063ABB-F220-081E-C4FE-966BAF290129}"/>
              </a:ext>
            </a:extLst>
          </p:cNvPr>
          <p:cNvSpPr>
            <a:spLocks noGrp="1"/>
          </p:cNvSpPr>
          <p:nvPr>
            <p:ph idx="1"/>
          </p:nvPr>
        </p:nvSpPr>
        <p:spPr>
          <a:xfrm>
            <a:off x="5690938" y="657233"/>
            <a:ext cx="5747276" cy="5683883"/>
          </a:xfrm>
        </p:spPr>
        <p:txBody>
          <a:bodyPr anchor="ctr">
            <a:noAutofit/>
          </a:bodyPr>
          <a:lstStyle/>
          <a:p>
            <a:r>
              <a:rPr lang="en-US" sz="2300" dirty="0"/>
              <a:t>Gillen (2015, p. 3) in “Access for All:  Neuro-architecture and Equal Enjoyment of Public Facilities” notes how the ADA has helped those with physical disabilities, but not necessarily for those with cognitive disabilities or those who identify as neurodiverse.</a:t>
            </a:r>
          </a:p>
          <a:p>
            <a:pPr>
              <a:buFont typeface="Wingdings" pitchFamily="2" charset="2"/>
              <a:buChar char="Ø"/>
            </a:pPr>
            <a:r>
              <a:rPr lang="en-US" sz="2300" dirty="0"/>
              <a:t>Establish routines</a:t>
            </a:r>
          </a:p>
          <a:p>
            <a:pPr>
              <a:buFont typeface="Wingdings" pitchFamily="2" charset="2"/>
              <a:buChar char="Ø"/>
            </a:pPr>
            <a:r>
              <a:rPr lang="en-US" sz="2300" dirty="0"/>
              <a:t>Consider lighting and sound in a classroom</a:t>
            </a:r>
          </a:p>
          <a:p>
            <a:pPr>
              <a:buFont typeface="Wingdings" pitchFamily="2" charset="2"/>
              <a:buChar char="Ø"/>
            </a:pPr>
            <a:r>
              <a:rPr lang="en-US" sz="2300" dirty="0"/>
              <a:t>Seating preferences (may consider a seating chart to minimize distraction; guarantees seating for those with an accommodation)</a:t>
            </a:r>
          </a:p>
        </p:txBody>
      </p:sp>
      <p:cxnSp>
        <p:nvCxnSpPr>
          <p:cNvPr id="14" name="Straight Connector 13">
            <a:extLst>
              <a:ext uri="{FF2B5EF4-FFF2-40B4-BE49-F238E27FC236}">
                <a16:creationId xmlns:a16="http://schemas.microsoft.com/office/drawing/2014/main" id="{8DF3F0BE-4FF5-481A-9206-F765D61B5F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371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18" name="Rectangle 17">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7F1C5E-46F2-247A-C1A8-38E49EBE5ABC}"/>
              </a:ext>
            </a:extLst>
          </p:cNvPr>
          <p:cNvSpPr>
            <a:spLocks noGrp="1"/>
          </p:cNvSpPr>
          <p:nvPr>
            <p:ph type="title"/>
          </p:nvPr>
        </p:nvSpPr>
        <p:spPr>
          <a:xfrm>
            <a:off x="481007" y="702870"/>
            <a:ext cx="5614993" cy="3093468"/>
          </a:xfrm>
        </p:spPr>
        <p:txBody>
          <a:bodyPr vert="horz" lIns="91440" tIns="45720" rIns="91440" bIns="45720" rtlCol="0" anchor="b">
            <a:normAutofit/>
          </a:bodyPr>
          <a:lstStyle/>
          <a:p>
            <a:r>
              <a:rPr lang="en-US" sz="6600" dirty="0"/>
              <a:t>2.  “Action and Expression”</a:t>
            </a:r>
          </a:p>
        </p:txBody>
      </p:sp>
      <p:sp>
        <p:nvSpPr>
          <p:cNvPr id="3" name="Text Placeholder 2">
            <a:extLst>
              <a:ext uri="{FF2B5EF4-FFF2-40B4-BE49-F238E27FC236}">
                <a16:creationId xmlns:a16="http://schemas.microsoft.com/office/drawing/2014/main" id="{AFBC7104-4911-9DD6-C536-39D53C3DD2F8}"/>
              </a:ext>
            </a:extLst>
          </p:cNvPr>
          <p:cNvSpPr>
            <a:spLocks noGrp="1"/>
          </p:cNvSpPr>
          <p:nvPr>
            <p:ph type="body" idx="1"/>
          </p:nvPr>
        </p:nvSpPr>
        <p:spPr>
          <a:xfrm>
            <a:off x="481006" y="4067746"/>
            <a:ext cx="5614993" cy="2163418"/>
          </a:xfrm>
        </p:spPr>
        <p:txBody>
          <a:bodyPr vert="horz" lIns="91440" tIns="45720" rIns="91440" bIns="45720" rtlCol="0" anchor="t">
            <a:normAutofit/>
          </a:bodyPr>
          <a:lstStyle/>
          <a:p>
            <a:r>
              <a:rPr lang="en-US" dirty="0"/>
              <a:t>Offer options to students- especially effective for those whose conditions limit their ability to participate and/or require extra time to complete assignments</a:t>
            </a:r>
          </a:p>
        </p:txBody>
      </p:sp>
      <p:cxnSp>
        <p:nvCxnSpPr>
          <p:cNvPr id="20" name="Straight Connector 19">
            <a:extLst>
              <a:ext uri="{FF2B5EF4-FFF2-40B4-BE49-F238E27FC236}">
                <a16:creationId xmlns:a16="http://schemas.microsoft.com/office/drawing/2014/main" id="{82A1AB15-495E-4EE0-98F0-89DD89CD14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7" name="Graphic 6" descr="Blackboard">
            <a:extLst>
              <a:ext uri="{FF2B5EF4-FFF2-40B4-BE49-F238E27FC236}">
                <a16:creationId xmlns:a16="http://schemas.microsoft.com/office/drawing/2014/main" id="{02ED525D-28D1-D2A9-384E-64DD3167BA58}"/>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4090" y="919088"/>
            <a:ext cx="5019817" cy="5019817"/>
          </a:xfrm>
          <a:prstGeom prst="rect">
            <a:avLst/>
          </a:prstGeom>
        </p:spPr>
      </p:pic>
      <p:cxnSp>
        <p:nvCxnSpPr>
          <p:cNvPr id="22" name="Straight Connector 21">
            <a:extLst>
              <a:ext uri="{FF2B5EF4-FFF2-40B4-BE49-F238E27FC236}">
                <a16:creationId xmlns:a16="http://schemas.microsoft.com/office/drawing/2014/main" id="{74EEBF2A-B7AF-4EC9-B6F7-BF425E70A0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461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DA4E1-9FCE-A68C-BC0F-CB6965752454}"/>
              </a:ext>
            </a:extLst>
          </p:cNvPr>
          <p:cNvSpPr>
            <a:spLocks noGrp="1"/>
          </p:cNvSpPr>
          <p:nvPr>
            <p:ph type="title"/>
          </p:nvPr>
        </p:nvSpPr>
        <p:spPr/>
        <p:txBody>
          <a:bodyPr>
            <a:normAutofit/>
          </a:bodyPr>
          <a:lstStyle/>
          <a:p>
            <a:r>
              <a:rPr lang="en-US" sz="4400" dirty="0"/>
              <a:t>“Diverse Actions”:  How Students Record and Respond to Lectures/Course Material</a:t>
            </a:r>
          </a:p>
        </p:txBody>
      </p:sp>
      <p:sp>
        <p:nvSpPr>
          <p:cNvPr id="3" name="Content Placeholder 2">
            <a:extLst>
              <a:ext uri="{FF2B5EF4-FFF2-40B4-BE49-F238E27FC236}">
                <a16:creationId xmlns:a16="http://schemas.microsoft.com/office/drawing/2014/main" id="{C18EDF46-8528-4322-6EAD-E2875E2D7B7E}"/>
              </a:ext>
            </a:extLst>
          </p:cNvPr>
          <p:cNvSpPr>
            <a:spLocks noGrp="1"/>
          </p:cNvSpPr>
          <p:nvPr>
            <p:ph sz="half" idx="1"/>
          </p:nvPr>
        </p:nvSpPr>
        <p:spPr>
          <a:ln>
            <a:solidFill>
              <a:schemeClr val="accent1"/>
            </a:solidFill>
          </a:ln>
        </p:spPr>
        <p:txBody>
          <a:bodyPr>
            <a:normAutofit/>
          </a:bodyPr>
          <a:lstStyle/>
          <a:p>
            <a:r>
              <a:rPr lang="en-US" dirty="0"/>
              <a:t>Use of laptops and other technologies for notetaking</a:t>
            </a:r>
          </a:p>
          <a:p>
            <a:endParaRPr lang="en-US" dirty="0"/>
          </a:p>
          <a:p>
            <a:r>
              <a:rPr lang="en-US" dirty="0"/>
              <a:t>“Class Participation”:  Provide options in class (verbal and/or written submissions); use of discussion boards</a:t>
            </a:r>
          </a:p>
          <a:p>
            <a:endParaRPr lang="en-US" dirty="0"/>
          </a:p>
        </p:txBody>
      </p:sp>
      <p:sp>
        <p:nvSpPr>
          <p:cNvPr id="4" name="Content Placeholder 3">
            <a:extLst>
              <a:ext uri="{FF2B5EF4-FFF2-40B4-BE49-F238E27FC236}">
                <a16:creationId xmlns:a16="http://schemas.microsoft.com/office/drawing/2014/main" id="{9D76DAFE-32CA-195E-5062-207C43F618B2}"/>
              </a:ext>
            </a:extLst>
          </p:cNvPr>
          <p:cNvSpPr>
            <a:spLocks noGrp="1"/>
          </p:cNvSpPr>
          <p:nvPr>
            <p:ph sz="half" idx="2"/>
          </p:nvPr>
        </p:nvSpPr>
        <p:spPr>
          <a:ln>
            <a:solidFill>
              <a:schemeClr val="accent1"/>
            </a:solidFill>
          </a:ln>
        </p:spPr>
        <p:txBody>
          <a:bodyPr>
            <a:normAutofit/>
          </a:bodyPr>
          <a:lstStyle/>
          <a:p>
            <a:r>
              <a:rPr lang="en-US" dirty="0"/>
              <a:t>Use of laptops in class can be controversial as it is a known distractor</a:t>
            </a:r>
          </a:p>
          <a:p>
            <a:endParaRPr lang="en-US" dirty="0"/>
          </a:p>
          <a:p>
            <a:r>
              <a:rPr lang="en-US" dirty="0"/>
              <a:t>Multiple assignments may increase faculty member’s workload</a:t>
            </a:r>
          </a:p>
          <a:p>
            <a:endParaRPr lang="en-US" dirty="0"/>
          </a:p>
          <a:p>
            <a:endParaRPr lang="en-US" dirty="0"/>
          </a:p>
        </p:txBody>
      </p:sp>
    </p:spTree>
    <p:extLst>
      <p:ext uri="{BB962C8B-B14F-4D97-AF65-F5344CB8AC3E}">
        <p14:creationId xmlns:p14="http://schemas.microsoft.com/office/powerpoint/2010/main" val="215902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9CC5-BDCE-28DC-A880-1AB33B414CA6}"/>
              </a:ext>
            </a:extLst>
          </p:cNvPr>
          <p:cNvSpPr>
            <a:spLocks noGrp="1"/>
          </p:cNvSpPr>
          <p:nvPr>
            <p:ph type="title"/>
          </p:nvPr>
        </p:nvSpPr>
        <p:spPr>
          <a:xfrm>
            <a:off x="838201" y="609600"/>
            <a:ext cx="2952750" cy="5567363"/>
          </a:xfrm>
        </p:spPr>
        <p:txBody>
          <a:bodyPr anchor="ctr">
            <a:normAutofit/>
          </a:bodyPr>
          <a:lstStyle/>
          <a:p>
            <a:r>
              <a:rPr lang="en-US" sz="3200" dirty="0">
                <a:solidFill>
                  <a:schemeClr val="accent6">
                    <a:lumMod val="50000"/>
                  </a:schemeClr>
                </a:solidFill>
              </a:rPr>
              <a:t>“Checkpoint Assessments”</a:t>
            </a:r>
          </a:p>
        </p:txBody>
      </p:sp>
      <p:graphicFrame>
        <p:nvGraphicFramePr>
          <p:cNvPr id="12" name="Content Placeholder 2">
            <a:extLst>
              <a:ext uri="{FF2B5EF4-FFF2-40B4-BE49-F238E27FC236}">
                <a16:creationId xmlns:a16="http://schemas.microsoft.com/office/drawing/2014/main" id="{7B6F0988-CD0A-C0CE-8A75-5CDA32490E36}"/>
              </a:ext>
            </a:extLst>
          </p:cNvPr>
          <p:cNvGraphicFramePr>
            <a:graphicFrameLocks noGrp="1"/>
          </p:cNvGraphicFramePr>
          <p:nvPr>
            <p:ph idx="1"/>
          </p:nvPr>
        </p:nvGraphicFramePr>
        <p:xfrm>
          <a:off x="4124326" y="609600"/>
          <a:ext cx="7458074" cy="556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84048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FEF4A-BBEB-9504-D280-EAE317F5E9AC}"/>
              </a:ext>
            </a:extLst>
          </p:cNvPr>
          <p:cNvSpPr>
            <a:spLocks noGrp="1"/>
          </p:cNvSpPr>
          <p:nvPr>
            <p:ph type="title"/>
          </p:nvPr>
        </p:nvSpPr>
        <p:spPr>
          <a:xfrm>
            <a:off x="839788" y="668338"/>
            <a:ext cx="10515600" cy="823912"/>
          </a:xfrm>
        </p:spPr>
        <p:txBody>
          <a:bodyPr/>
          <a:lstStyle/>
          <a:p>
            <a:r>
              <a:rPr lang="en-US" sz="4400" dirty="0"/>
              <a:t>Allow Students to Drop Assignments</a:t>
            </a:r>
          </a:p>
        </p:txBody>
      </p:sp>
      <p:sp>
        <p:nvSpPr>
          <p:cNvPr id="4" name="Text Placeholder 3">
            <a:extLst>
              <a:ext uri="{FF2B5EF4-FFF2-40B4-BE49-F238E27FC236}">
                <a16:creationId xmlns:a16="http://schemas.microsoft.com/office/drawing/2014/main" id="{93392114-E931-9BD0-0677-1B25E61B7619}"/>
              </a:ext>
            </a:extLst>
          </p:cNvPr>
          <p:cNvSpPr>
            <a:spLocks noGrp="1"/>
          </p:cNvSpPr>
          <p:nvPr>
            <p:ph type="body" idx="1"/>
          </p:nvPr>
        </p:nvSpPr>
        <p:spPr>
          <a:xfrm>
            <a:off x="862014" y="1492250"/>
            <a:ext cx="5157787" cy="823912"/>
          </a:xfrm>
        </p:spPr>
        <p:txBody>
          <a:bodyPr>
            <a:normAutofit/>
          </a:bodyPr>
          <a:lstStyle/>
          <a:p>
            <a:r>
              <a:rPr lang="en-US" sz="2800" dirty="0"/>
              <a:t>Pros	</a:t>
            </a:r>
          </a:p>
        </p:txBody>
      </p:sp>
      <p:sp>
        <p:nvSpPr>
          <p:cNvPr id="5" name="Content Placeholder 4">
            <a:extLst>
              <a:ext uri="{FF2B5EF4-FFF2-40B4-BE49-F238E27FC236}">
                <a16:creationId xmlns:a16="http://schemas.microsoft.com/office/drawing/2014/main" id="{453C9235-278F-6EB1-0A2D-2C929FE58D0C}"/>
              </a:ext>
            </a:extLst>
          </p:cNvPr>
          <p:cNvSpPr>
            <a:spLocks noGrp="1"/>
          </p:cNvSpPr>
          <p:nvPr>
            <p:ph sz="half" idx="2"/>
          </p:nvPr>
        </p:nvSpPr>
        <p:spPr>
          <a:xfrm>
            <a:off x="839788" y="2486025"/>
            <a:ext cx="5157787" cy="3703637"/>
          </a:xfrm>
          <a:ln>
            <a:solidFill>
              <a:schemeClr val="accent1"/>
            </a:solidFill>
          </a:ln>
        </p:spPr>
        <p:txBody>
          <a:bodyPr>
            <a:normAutofit/>
          </a:bodyPr>
          <a:lstStyle/>
          <a:p>
            <a:r>
              <a:rPr lang="en-US" dirty="0"/>
              <a:t>Counting the best, say, four out of six assessments accommodates those who miss a class</a:t>
            </a:r>
          </a:p>
          <a:p>
            <a:endParaRPr lang="en-US" dirty="0"/>
          </a:p>
          <a:p>
            <a:r>
              <a:rPr lang="en-US" dirty="0"/>
              <a:t>Relieves stress of all assignments factoring into final grade</a:t>
            </a:r>
          </a:p>
        </p:txBody>
      </p:sp>
      <p:sp>
        <p:nvSpPr>
          <p:cNvPr id="6" name="Text Placeholder 5">
            <a:extLst>
              <a:ext uri="{FF2B5EF4-FFF2-40B4-BE49-F238E27FC236}">
                <a16:creationId xmlns:a16="http://schemas.microsoft.com/office/drawing/2014/main" id="{5A42D19A-80A5-5664-A992-EC0B013AC244}"/>
              </a:ext>
            </a:extLst>
          </p:cNvPr>
          <p:cNvSpPr>
            <a:spLocks noGrp="1"/>
          </p:cNvSpPr>
          <p:nvPr>
            <p:ph type="body" sz="quarter" idx="3"/>
          </p:nvPr>
        </p:nvSpPr>
        <p:spPr>
          <a:xfrm>
            <a:off x="6194426" y="1492250"/>
            <a:ext cx="5183188" cy="823912"/>
          </a:xfrm>
        </p:spPr>
        <p:txBody>
          <a:bodyPr>
            <a:normAutofit/>
          </a:bodyPr>
          <a:lstStyle/>
          <a:p>
            <a:r>
              <a:rPr lang="en-US" sz="2800" dirty="0"/>
              <a:t>Cons</a:t>
            </a:r>
          </a:p>
        </p:txBody>
      </p:sp>
      <p:sp>
        <p:nvSpPr>
          <p:cNvPr id="7" name="Content Placeholder 6">
            <a:extLst>
              <a:ext uri="{FF2B5EF4-FFF2-40B4-BE49-F238E27FC236}">
                <a16:creationId xmlns:a16="http://schemas.microsoft.com/office/drawing/2014/main" id="{802665A4-F585-0C6D-7246-7B99EBCD120A}"/>
              </a:ext>
            </a:extLst>
          </p:cNvPr>
          <p:cNvSpPr>
            <a:spLocks noGrp="1"/>
          </p:cNvSpPr>
          <p:nvPr>
            <p:ph sz="quarter" idx="4"/>
          </p:nvPr>
        </p:nvSpPr>
        <p:spPr>
          <a:xfrm>
            <a:off x="6172200" y="2486025"/>
            <a:ext cx="5183188" cy="3703637"/>
          </a:xfrm>
          <a:ln>
            <a:solidFill>
              <a:schemeClr val="accent1"/>
            </a:solidFill>
          </a:ln>
        </p:spPr>
        <p:txBody>
          <a:bodyPr>
            <a:normAutofit/>
          </a:bodyPr>
          <a:lstStyle/>
          <a:p>
            <a:r>
              <a:rPr lang="en-US" dirty="0"/>
              <a:t>Students who excel on, say, first four assessments become less motivated to learn remaining material</a:t>
            </a:r>
          </a:p>
          <a:p>
            <a:endParaRPr lang="en-US" dirty="0"/>
          </a:p>
          <a:p>
            <a:r>
              <a:rPr lang="en-US" dirty="0"/>
              <a:t>Burden of creating more assignments to create more options for drops</a:t>
            </a:r>
          </a:p>
        </p:txBody>
      </p:sp>
    </p:spTree>
    <p:extLst>
      <p:ext uri="{BB962C8B-B14F-4D97-AF65-F5344CB8AC3E}">
        <p14:creationId xmlns:p14="http://schemas.microsoft.com/office/powerpoint/2010/main" val="320298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1F4E7D-ECE2-381A-A052-10C2515F18AF}"/>
              </a:ext>
            </a:extLst>
          </p:cNvPr>
          <p:cNvSpPr>
            <a:spLocks noGrp="1"/>
          </p:cNvSpPr>
          <p:nvPr>
            <p:ph type="title"/>
          </p:nvPr>
        </p:nvSpPr>
        <p:spPr>
          <a:xfrm>
            <a:off x="482601" y="865128"/>
            <a:ext cx="5613398" cy="5261895"/>
          </a:xfrm>
        </p:spPr>
        <p:txBody>
          <a:bodyPr anchor="ctr">
            <a:normAutofit/>
          </a:bodyPr>
          <a:lstStyle/>
          <a:p>
            <a:r>
              <a:rPr lang="en-US" sz="4400" dirty="0"/>
              <a:t>Provide Students </a:t>
            </a:r>
            <a:br>
              <a:rPr lang="en-US" sz="4400" dirty="0"/>
            </a:br>
            <a:r>
              <a:rPr lang="en-US" sz="4400" dirty="0"/>
              <a:t>with Choices</a:t>
            </a:r>
          </a:p>
        </p:txBody>
      </p:sp>
      <p:cxnSp>
        <p:nvCxnSpPr>
          <p:cNvPr id="22" name="Straight Connector 21">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15" name="Content Placeholder 2">
            <a:extLst>
              <a:ext uri="{FF2B5EF4-FFF2-40B4-BE49-F238E27FC236}">
                <a16:creationId xmlns:a16="http://schemas.microsoft.com/office/drawing/2014/main" id="{7974DCDA-3D27-3230-A002-5F730B40AC9D}"/>
              </a:ext>
            </a:extLst>
          </p:cNvPr>
          <p:cNvGraphicFramePr>
            <a:graphicFrameLocks noGrp="1"/>
          </p:cNvGraphicFramePr>
          <p:nvPr>
            <p:ph idx="1"/>
            <p:extLst>
              <p:ext uri="{D42A27DB-BD31-4B8C-83A1-F6EECF244321}">
                <p14:modId xmlns:p14="http://schemas.microsoft.com/office/powerpoint/2010/main" val="1021631438"/>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9254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AF44DAB-368E-3675-4CEA-FC4110921EF9}"/>
              </a:ext>
            </a:extLst>
          </p:cNvPr>
          <p:cNvSpPr>
            <a:spLocks noGrp="1"/>
          </p:cNvSpPr>
          <p:nvPr>
            <p:ph type="title"/>
          </p:nvPr>
        </p:nvSpPr>
        <p:spPr>
          <a:xfrm>
            <a:off x="484631" y="978407"/>
            <a:ext cx="11145039" cy="823912"/>
          </a:xfrm>
        </p:spPr>
        <p:txBody>
          <a:bodyPr/>
          <a:lstStyle/>
          <a:p>
            <a:r>
              <a:rPr lang="en-US" sz="4400" dirty="0"/>
              <a:t>The “Pros” and “Cons” of Offering Choices</a:t>
            </a:r>
          </a:p>
        </p:txBody>
      </p:sp>
      <p:sp>
        <p:nvSpPr>
          <p:cNvPr id="6" name="Text Placeholder 5">
            <a:extLst>
              <a:ext uri="{FF2B5EF4-FFF2-40B4-BE49-F238E27FC236}">
                <a16:creationId xmlns:a16="http://schemas.microsoft.com/office/drawing/2014/main" id="{29B41307-F29C-4800-5EEC-AF814B29EA04}"/>
              </a:ext>
            </a:extLst>
          </p:cNvPr>
          <p:cNvSpPr>
            <a:spLocks noGrp="1"/>
          </p:cNvSpPr>
          <p:nvPr>
            <p:ph type="body" idx="1"/>
          </p:nvPr>
        </p:nvSpPr>
        <p:spPr/>
        <p:txBody>
          <a:bodyPr/>
          <a:lstStyle/>
          <a:p>
            <a:r>
              <a:rPr lang="en-US"/>
              <a:t>Pros</a:t>
            </a:r>
          </a:p>
        </p:txBody>
      </p:sp>
      <p:graphicFrame>
        <p:nvGraphicFramePr>
          <p:cNvPr id="11" name="Content Placeholder 6">
            <a:extLst>
              <a:ext uri="{FF2B5EF4-FFF2-40B4-BE49-F238E27FC236}">
                <a16:creationId xmlns:a16="http://schemas.microsoft.com/office/drawing/2014/main" id="{55C1CAF0-AE2E-555C-EBDE-CAAA03221A52}"/>
              </a:ext>
            </a:extLst>
          </p:cNvPr>
          <p:cNvGraphicFramePr>
            <a:graphicFrameLocks noGrp="1"/>
          </p:cNvGraphicFramePr>
          <p:nvPr>
            <p:ph sz="half" idx="2"/>
          </p:nvPr>
        </p:nvGraphicFramePr>
        <p:xfrm>
          <a:off x="839788" y="2743200"/>
          <a:ext cx="5157787" cy="344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 Placeholder 7">
            <a:extLst>
              <a:ext uri="{FF2B5EF4-FFF2-40B4-BE49-F238E27FC236}">
                <a16:creationId xmlns:a16="http://schemas.microsoft.com/office/drawing/2014/main" id="{EA4C9ACD-7148-583C-BD2B-F11CFC078CB1}"/>
              </a:ext>
            </a:extLst>
          </p:cNvPr>
          <p:cNvSpPr>
            <a:spLocks noGrp="1"/>
          </p:cNvSpPr>
          <p:nvPr>
            <p:ph type="body" sz="quarter" idx="3"/>
          </p:nvPr>
        </p:nvSpPr>
        <p:spPr/>
        <p:txBody>
          <a:bodyPr/>
          <a:lstStyle/>
          <a:p>
            <a:r>
              <a:rPr lang="en-US"/>
              <a:t>Cons</a:t>
            </a:r>
          </a:p>
        </p:txBody>
      </p:sp>
      <p:sp>
        <p:nvSpPr>
          <p:cNvPr id="9" name="Content Placeholder 8">
            <a:extLst>
              <a:ext uri="{FF2B5EF4-FFF2-40B4-BE49-F238E27FC236}">
                <a16:creationId xmlns:a16="http://schemas.microsoft.com/office/drawing/2014/main" id="{955F50D3-049C-7EC6-BB6A-10C87EEF626B}"/>
              </a:ext>
            </a:extLst>
          </p:cNvPr>
          <p:cNvSpPr>
            <a:spLocks noGrp="1"/>
          </p:cNvSpPr>
          <p:nvPr>
            <p:ph sz="quarter" idx="4"/>
          </p:nvPr>
        </p:nvSpPr>
        <p:spPr/>
        <p:txBody>
          <a:bodyPr>
            <a:normAutofit/>
          </a:bodyPr>
          <a:lstStyle/>
          <a:p>
            <a:r>
              <a:rPr lang="en-US" dirty="0"/>
              <a:t>More time devoted to creating different assignments</a:t>
            </a:r>
          </a:p>
          <a:p>
            <a:r>
              <a:rPr lang="en-US" dirty="0"/>
              <a:t>Difficult to manage with larger class sizes</a:t>
            </a:r>
          </a:p>
          <a:p>
            <a:r>
              <a:rPr lang="en-US" dirty="0"/>
              <a:t>Students still request accommodations</a:t>
            </a:r>
          </a:p>
        </p:txBody>
      </p:sp>
    </p:spTree>
    <p:extLst>
      <p:ext uri="{BB962C8B-B14F-4D97-AF65-F5344CB8AC3E}">
        <p14:creationId xmlns:p14="http://schemas.microsoft.com/office/powerpoint/2010/main" val="2384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E9EB-3FCB-9316-4067-ABB9A9F13D31}"/>
              </a:ext>
            </a:extLst>
          </p:cNvPr>
          <p:cNvSpPr>
            <a:spLocks noGrp="1"/>
          </p:cNvSpPr>
          <p:nvPr>
            <p:ph type="title"/>
          </p:nvPr>
        </p:nvSpPr>
        <p:spPr/>
        <p:txBody>
          <a:bodyPr/>
          <a:lstStyle/>
          <a:p>
            <a:r>
              <a:rPr lang="en-US"/>
              <a:t>3.  “Engagement”</a:t>
            </a:r>
          </a:p>
        </p:txBody>
      </p:sp>
      <p:sp>
        <p:nvSpPr>
          <p:cNvPr id="3" name="Text Placeholder 2">
            <a:extLst>
              <a:ext uri="{FF2B5EF4-FFF2-40B4-BE49-F238E27FC236}">
                <a16:creationId xmlns:a16="http://schemas.microsoft.com/office/drawing/2014/main" id="{14BBFDF5-39EA-5EF2-C434-7A1956977750}"/>
              </a:ext>
            </a:extLst>
          </p:cNvPr>
          <p:cNvSpPr>
            <a:spLocks noGrp="1"/>
          </p:cNvSpPr>
          <p:nvPr>
            <p:ph type="body" idx="1"/>
          </p:nvPr>
        </p:nvSpPr>
        <p:spPr/>
        <p:txBody>
          <a:bodyPr/>
          <a:lstStyle/>
          <a:p>
            <a:r>
              <a:rPr lang="en-US" dirty="0"/>
              <a:t>Provide structure as well as opportunities for students to be risk-takers</a:t>
            </a:r>
          </a:p>
        </p:txBody>
      </p:sp>
    </p:spTree>
    <p:extLst>
      <p:ext uri="{BB962C8B-B14F-4D97-AF65-F5344CB8AC3E}">
        <p14:creationId xmlns:p14="http://schemas.microsoft.com/office/powerpoint/2010/main" val="288276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43C6-FFCB-A3B6-A3F9-55997911C71D}"/>
              </a:ext>
            </a:extLst>
          </p:cNvPr>
          <p:cNvSpPr>
            <a:spLocks noGrp="1"/>
          </p:cNvSpPr>
          <p:nvPr>
            <p:ph type="title"/>
          </p:nvPr>
        </p:nvSpPr>
        <p:spPr>
          <a:xfrm>
            <a:off x="838200" y="681037"/>
            <a:ext cx="10515600" cy="489395"/>
          </a:xfrm>
        </p:spPr>
        <p:txBody>
          <a:bodyPr>
            <a:normAutofit fontScale="90000"/>
          </a:bodyPr>
          <a:lstStyle/>
          <a:p>
            <a:r>
              <a:rPr lang="en-US" sz="3200" dirty="0"/>
              <a:t>Kimberly R. Bergendahl, Associate Professor in Residence</a:t>
            </a:r>
          </a:p>
        </p:txBody>
      </p:sp>
      <p:sp>
        <p:nvSpPr>
          <p:cNvPr id="3" name="Content Placeholder 2">
            <a:extLst>
              <a:ext uri="{FF2B5EF4-FFF2-40B4-BE49-F238E27FC236}">
                <a16:creationId xmlns:a16="http://schemas.microsoft.com/office/drawing/2014/main" id="{ED566FCD-80F2-2D3D-C6D8-A2FE407DEEB0}"/>
              </a:ext>
            </a:extLst>
          </p:cNvPr>
          <p:cNvSpPr>
            <a:spLocks noGrp="1"/>
          </p:cNvSpPr>
          <p:nvPr>
            <p:ph idx="1"/>
          </p:nvPr>
        </p:nvSpPr>
        <p:spPr>
          <a:xfrm>
            <a:off x="838200" y="1170432"/>
            <a:ext cx="10515600" cy="5006531"/>
          </a:xfrm>
        </p:spPr>
        <p:txBody>
          <a:bodyPr>
            <a:normAutofit fontScale="32500" lnSpcReduction="20000"/>
          </a:bodyPr>
          <a:lstStyle/>
          <a:p>
            <a:pPr marL="228600" indent="0">
              <a:buNone/>
            </a:pPr>
            <a:endParaRPr lang="en-US" sz="2800" dirty="0"/>
          </a:p>
          <a:p>
            <a:pPr marL="228600" indent="0">
              <a:buNone/>
            </a:pPr>
            <a:r>
              <a:rPr lang="en-US" sz="4900" dirty="0"/>
              <a:t>My Project for the CLAS Accessibility Faculty Fellows Program:  Assessed Accessibility in Graduate Programs in CLAS</a:t>
            </a:r>
          </a:p>
          <a:p>
            <a:pPr>
              <a:buFont typeface="Wingdings" pitchFamily="2" charset="2"/>
              <a:buChar char="Ø"/>
            </a:pPr>
            <a:r>
              <a:rPr lang="en-US" sz="4900" dirty="0"/>
              <a:t>Conducted interviews with Directors of Graduate Studies and graduate students in different divisions in CLAS</a:t>
            </a:r>
          </a:p>
          <a:p>
            <a:pPr>
              <a:buFont typeface="Wingdings" pitchFamily="2" charset="2"/>
              <a:buChar char="Ø"/>
            </a:pPr>
            <a:r>
              <a:rPr lang="en-US" sz="4900" dirty="0"/>
              <a:t>Met with key actors in Graduate School:  Cinnamon Adams, then Director of Graduate Student and Postdoctoral Support and Stuart Duncan, Director of Programming and Diversity Recruitment</a:t>
            </a:r>
          </a:p>
          <a:p>
            <a:pPr>
              <a:buFont typeface="Wingdings" pitchFamily="2" charset="2"/>
              <a:buChar char="Ø"/>
            </a:pPr>
            <a:r>
              <a:rPr lang="en-US" sz="4900" dirty="0"/>
              <a:t>Reviewed research and resources on graduate programs and disability/Connected with Campus Experts:  Brenda Brueggemann, Professor, English; Audrey Silva, Director, UCONN Communication Access and Interpreting Services; and, Christine Wenzel, Executive Director, Center for Students with Disabilities</a:t>
            </a:r>
          </a:p>
          <a:p>
            <a:pPr marL="228600" indent="0">
              <a:buNone/>
            </a:pPr>
            <a:endParaRPr lang="en-US" sz="4900" dirty="0"/>
          </a:p>
          <a:p>
            <a:pPr marL="228600" indent="0">
              <a:buNone/>
            </a:pPr>
            <a:r>
              <a:rPr lang="en-US" sz="4900" dirty="0"/>
              <a:t>Organized events based on feedback from graduate students:</a:t>
            </a:r>
          </a:p>
          <a:p>
            <a:pPr>
              <a:buFont typeface="Wingdings" pitchFamily="2" charset="2"/>
              <a:buChar char="Ø"/>
            </a:pPr>
            <a:r>
              <a:rPr lang="en-US" sz="4900" dirty="0"/>
              <a:t>Karen </a:t>
            </a:r>
            <a:r>
              <a:rPr lang="en-US" sz="4900" dirty="0" err="1"/>
              <a:t>Skudlarek</a:t>
            </a:r>
            <a:r>
              <a:rPr lang="en-US" sz="4900" dirty="0"/>
              <a:t>, ITS Accessibility Coordinator, “IT Accessibility for Graduate Students”</a:t>
            </a:r>
          </a:p>
          <a:p>
            <a:pPr>
              <a:buFont typeface="Wingdings" pitchFamily="2" charset="2"/>
              <a:buChar char="Ø"/>
            </a:pPr>
            <a:r>
              <a:rPr lang="en-US" sz="4900" dirty="0"/>
              <a:t>Lisa Famularo, Assistant Director of Equity and Inclusion, Center for Career Development and Ryan </a:t>
            </a:r>
            <a:r>
              <a:rPr lang="en-US" sz="4900" dirty="0" err="1"/>
              <a:t>Bangham</a:t>
            </a:r>
            <a:r>
              <a:rPr lang="en-US" sz="4900" dirty="0"/>
              <a:t>, ADA Accommodations Case Manager:  “Making the Transition Into the Workplace:  Search Tips and Information on Rights to Accessibility for Graduate Students in CLAS”</a:t>
            </a:r>
          </a:p>
          <a:p>
            <a:pPr marL="228600" indent="0">
              <a:buNone/>
            </a:pPr>
            <a:endParaRPr lang="en-US" sz="4900" dirty="0"/>
          </a:p>
          <a:p>
            <a:pPr marL="228600" indent="0">
              <a:buNone/>
            </a:pPr>
            <a:r>
              <a:rPr lang="en-US" sz="4900" dirty="0"/>
              <a:t>Currently working on article on Disability and Graduate Programs</a:t>
            </a:r>
          </a:p>
        </p:txBody>
      </p:sp>
    </p:spTree>
    <p:extLst>
      <p:ext uri="{BB962C8B-B14F-4D97-AF65-F5344CB8AC3E}">
        <p14:creationId xmlns:p14="http://schemas.microsoft.com/office/powerpoint/2010/main" val="2506650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68EA4-494C-C3CF-C033-D9BB4B428D33}"/>
              </a:ext>
            </a:extLst>
          </p:cNvPr>
          <p:cNvSpPr>
            <a:spLocks noGrp="1"/>
          </p:cNvSpPr>
          <p:nvPr>
            <p:ph type="title"/>
          </p:nvPr>
        </p:nvSpPr>
        <p:spPr>
          <a:xfrm>
            <a:off x="838200" y="681037"/>
            <a:ext cx="10515600" cy="1027447"/>
          </a:xfrm>
        </p:spPr>
        <p:txBody>
          <a:bodyPr>
            <a:normAutofit fontScale="90000"/>
          </a:bodyPr>
          <a:lstStyle/>
          <a:p>
            <a:r>
              <a:rPr lang="en-US" sz="4000"/>
              <a:t>“Engagement”:  How to Reach Different Learners</a:t>
            </a:r>
          </a:p>
        </p:txBody>
      </p:sp>
      <p:sp>
        <p:nvSpPr>
          <p:cNvPr id="3" name="Content Placeholder 2">
            <a:extLst>
              <a:ext uri="{FF2B5EF4-FFF2-40B4-BE49-F238E27FC236}">
                <a16:creationId xmlns:a16="http://schemas.microsoft.com/office/drawing/2014/main" id="{5603CC4A-D6B5-A38D-146E-639D9391D7D6}"/>
              </a:ext>
            </a:extLst>
          </p:cNvPr>
          <p:cNvSpPr>
            <a:spLocks noGrp="1"/>
          </p:cNvSpPr>
          <p:nvPr>
            <p:ph idx="1"/>
          </p:nvPr>
        </p:nvSpPr>
        <p:spPr>
          <a:xfrm>
            <a:off x="838200" y="1864895"/>
            <a:ext cx="10515600" cy="4312068"/>
          </a:xfrm>
        </p:spPr>
        <p:txBody>
          <a:bodyPr>
            <a:normAutofit lnSpcReduction="10000"/>
          </a:bodyPr>
          <a:lstStyle/>
          <a:p>
            <a:pPr marL="342900" indent="-342900">
              <a:buFont typeface="Wingdings" pitchFamily="2" charset="2"/>
              <a:buChar char="§"/>
            </a:pPr>
            <a:r>
              <a:rPr lang="en-US" dirty="0"/>
              <a:t>Lecture Outlines on LMS for organization:  Accommodates several learning styles and those who may require excessive absences</a:t>
            </a:r>
          </a:p>
          <a:p>
            <a:pPr marL="342900" indent="-342900">
              <a:buFont typeface="Wingdings" pitchFamily="2" charset="2"/>
              <a:buChar char="§"/>
            </a:pPr>
            <a:r>
              <a:rPr lang="en-US" dirty="0"/>
              <a:t>Presentation skills (i.e. be animated; use PowerPoint slides with graphics and animations) for visual learners and those with attention deficit disorders</a:t>
            </a:r>
          </a:p>
          <a:p>
            <a:pPr marL="342900" indent="-342900">
              <a:buFont typeface="Wingdings" pitchFamily="2" charset="2"/>
              <a:buChar char="§"/>
            </a:pPr>
            <a:r>
              <a:rPr lang="en-US" dirty="0"/>
              <a:t>Insert discussions into class time to assess comprehension and provide “breaks” from notetaking</a:t>
            </a:r>
          </a:p>
          <a:p>
            <a:pPr marL="342900" indent="-342900">
              <a:buFont typeface="Wingdings" pitchFamily="2" charset="2"/>
              <a:buChar char="§"/>
            </a:pPr>
            <a:r>
              <a:rPr lang="en-US" dirty="0"/>
              <a:t>Break class into groups, though acknowledge some students may prefer to work individually (i.e. as revealed in the “learning survey”)</a:t>
            </a:r>
          </a:p>
          <a:p>
            <a:pPr marL="342900" indent="-342900">
              <a:buFont typeface="Wingdings" pitchFamily="2" charset="2"/>
              <a:buChar char="§"/>
            </a:pPr>
            <a:r>
              <a:rPr lang="en-US" dirty="0"/>
              <a:t>Show videos with captions for relaying lessons through a “professional production” for better memory retention</a:t>
            </a:r>
          </a:p>
          <a:p>
            <a:endParaRPr lang="en-US" dirty="0"/>
          </a:p>
          <a:p>
            <a:endParaRPr lang="en-US" dirty="0"/>
          </a:p>
          <a:p>
            <a:endParaRPr lang="en-US" dirty="0"/>
          </a:p>
        </p:txBody>
      </p:sp>
    </p:spTree>
    <p:extLst>
      <p:ext uri="{BB962C8B-B14F-4D97-AF65-F5344CB8AC3E}">
        <p14:creationId xmlns:p14="http://schemas.microsoft.com/office/powerpoint/2010/main" val="279955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1E46-5307-D647-52DE-1BA43A83B194}"/>
              </a:ext>
            </a:extLst>
          </p:cNvPr>
          <p:cNvSpPr>
            <a:spLocks noGrp="1"/>
          </p:cNvSpPr>
          <p:nvPr>
            <p:ph type="title"/>
          </p:nvPr>
        </p:nvSpPr>
        <p:spPr>
          <a:xfrm>
            <a:off x="484631" y="978407"/>
            <a:ext cx="11145039" cy="823912"/>
          </a:xfrm>
        </p:spPr>
        <p:txBody>
          <a:bodyPr/>
          <a:lstStyle/>
          <a:p>
            <a:r>
              <a:rPr lang="en-US" sz="4400" dirty="0"/>
              <a:t>Assessing “Engagement”</a:t>
            </a:r>
          </a:p>
        </p:txBody>
      </p:sp>
      <p:sp>
        <p:nvSpPr>
          <p:cNvPr id="6" name="Text Placeholder 5">
            <a:extLst>
              <a:ext uri="{FF2B5EF4-FFF2-40B4-BE49-F238E27FC236}">
                <a16:creationId xmlns:a16="http://schemas.microsoft.com/office/drawing/2014/main" id="{43429294-CE8B-4E8D-B433-85424766C7F1}"/>
              </a:ext>
            </a:extLst>
          </p:cNvPr>
          <p:cNvSpPr>
            <a:spLocks noGrp="1"/>
          </p:cNvSpPr>
          <p:nvPr>
            <p:ph type="body" idx="1"/>
          </p:nvPr>
        </p:nvSpPr>
        <p:spPr>
          <a:xfrm>
            <a:off x="484632" y="2088965"/>
            <a:ext cx="5346222" cy="482785"/>
          </a:xfrm>
        </p:spPr>
        <p:txBody>
          <a:bodyPr>
            <a:normAutofit lnSpcReduction="10000"/>
          </a:bodyPr>
          <a:lstStyle/>
          <a:p>
            <a:r>
              <a:rPr lang="en-US" sz="2800" dirty="0"/>
              <a:t>Pros</a:t>
            </a:r>
            <a:r>
              <a:rPr lang="en-US" dirty="0"/>
              <a:t>	</a:t>
            </a:r>
          </a:p>
        </p:txBody>
      </p:sp>
      <p:sp>
        <p:nvSpPr>
          <p:cNvPr id="7" name="Content Placeholder 6">
            <a:extLst>
              <a:ext uri="{FF2B5EF4-FFF2-40B4-BE49-F238E27FC236}">
                <a16:creationId xmlns:a16="http://schemas.microsoft.com/office/drawing/2014/main" id="{A434188D-8B32-0758-E197-EA23ED51FA72}"/>
              </a:ext>
            </a:extLst>
          </p:cNvPr>
          <p:cNvSpPr>
            <a:spLocks noGrp="1"/>
          </p:cNvSpPr>
          <p:nvPr>
            <p:ph sz="half" idx="2"/>
          </p:nvPr>
        </p:nvSpPr>
        <p:spPr>
          <a:xfrm>
            <a:off x="484632" y="2912877"/>
            <a:ext cx="5346222" cy="3276785"/>
          </a:xfrm>
        </p:spPr>
        <p:txBody>
          <a:bodyPr>
            <a:normAutofit fontScale="77500" lnSpcReduction="20000"/>
          </a:bodyPr>
          <a:lstStyle/>
          <a:p>
            <a:r>
              <a:rPr lang="en-US" dirty="0"/>
              <a:t>Lecture outlines provide organization and serve as study guides for all</a:t>
            </a:r>
          </a:p>
          <a:p>
            <a:pPr marL="228600" indent="0">
              <a:buNone/>
            </a:pPr>
            <a:endParaRPr lang="en-US" dirty="0"/>
          </a:p>
          <a:p>
            <a:r>
              <a:rPr lang="en-US" dirty="0"/>
              <a:t>Embedding “breaks” welcomed by all</a:t>
            </a:r>
          </a:p>
          <a:p>
            <a:endParaRPr lang="en-US" dirty="0"/>
          </a:p>
        </p:txBody>
      </p:sp>
      <p:sp>
        <p:nvSpPr>
          <p:cNvPr id="8" name="Text Placeholder 7">
            <a:extLst>
              <a:ext uri="{FF2B5EF4-FFF2-40B4-BE49-F238E27FC236}">
                <a16:creationId xmlns:a16="http://schemas.microsoft.com/office/drawing/2014/main" id="{99A56C26-2AE5-418D-7643-670F47E1F5BB}"/>
              </a:ext>
            </a:extLst>
          </p:cNvPr>
          <p:cNvSpPr>
            <a:spLocks noGrp="1"/>
          </p:cNvSpPr>
          <p:nvPr>
            <p:ph type="body" sz="quarter" idx="3"/>
          </p:nvPr>
        </p:nvSpPr>
        <p:spPr>
          <a:xfrm>
            <a:off x="6257119" y="2088965"/>
            <a:ext cx="5372551" cy="482785"/>
          </a:xfrm>
        </p:spPr>
        <p:txBody>
          <a:bodyPr>
            <a:normAutofit lnSpcReduction="10000"/>
          </a:bodyPr>
          <a:lstStyle/>
          <a:p>
            <a:r>
              <a:rPr lang="en-US" sz="2800" dirty="0"/>
              <a:t>Cons</a:t>
            </a:r>
          </a:p>
        </p:txBody>
      </p:sp>
      <p:sp>
        <p:nvSpPr>
          <p:cNvPr id="9" name="Content Placeholder 8">
            <a:extLst>
              <a:ext uri="{FF2B5EF4-FFF2-40B4-BE49-F238E27FC236}">
                <a16:creationId xmlns:a16="http://schemas.microsoft.com/office/drawing/2014/main" id="{524487A2-4E9D-576D-5874-FCE973107146}"/>
              </a:ext>
            </a:extLst>
          </p:cNvPr>
          <p:cNvSpPr>
            <a:spLocks noGrp="1"/>
          </p:cNvSpPr>
          <p:nvPr>
            <p:ph sz="quarter" idx="4"/>
          </p:nvPr>
        </p:nvSpPr>
        <p:spPr>
          <a:xfrm>
            <a:off x="6257120" y="2912877"/>
            <a:ext cx="5372551" cy="3276785"/>
          </a:xfrm>
        </p:spPr>
        <p:txBody>
          <a:bodyPr>
            <a:normAutofit fontScale="77500" lnSpcReduction="20000"/>
          </a:bodyPr>
          <a:lstStyle/>
          <a:p>
            <a:r>
              <a:rPr lang="en-US" dirty="0"/>
              <a:t>Need to be prepared in advance (especially for creation of lecture outlines)</a:t>
            </a:r>
          </a:p>
          <a:p>
            <a:endParaRPr lang="en-US" dirty="0"/>
          </a:p>
          <a:p>
            <a:r>
              <a:rPr lang="en-US" dirty="0"/>
              <a:t>Not all faculty can be “animated”</a:t>
            </a:r>
          </a:p>
          <a:p>
            <a:endParaRPr lang="en-US" dirty="0"/>
          </a:p>
          <a:p>
            <a:r>
              <a:rPr lang="en-US" dirty="0"/>
              <a:t>Not all subjects can be relayed via different methods</a:t>
            </a:r>
          </a:p>
          <a:p>
            <a:endParaRPr lang="en-US" dirty="0"/>
          </a:p>
          <a:p>
            <a:r>
              <a:rPr lang="en-US" dirty="0"/>
              <a:t>Too much “spontaneity” may not work for those who thrive on routine</a:t>
            </a:r>
          </a:p>
        </p:txBody>
      </p:sp>
    </p:spTree>
    <p:extLst>
      <p:ext uri="{BB962C8B-B14F-4D97-AF65-F5344CB8AC3E}">
        <p14:creationId xmlns:p14="http://schemas.microsoft.com/office/powerpoint/2010/main" val="311843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48FA233-30DB-4D0A-BF51-78D03F79F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p:nvSpPr>
          <p:cNvPr id="19" name="Background Fill">
            <a:extLst>
              <a:ext uri="{FF2B5EF4-FFF2-40B4-BE49-F238E27FC236}">
                <a16:creationId xmlns:a16="http://schemas.microsoft.com/office/drawing/2014/main" id="{B6D694DB-A3FC-4F14-A225-17BEBA44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9525" cap="flat">
            <a:noFill/>
            <a:prstDash val="solid"/>
            <a:miter/>
          </a:ln>
        </p:spPr>
        <p:txBody>
          <a:bodyPr rtlCol="0" anchor="ctr"/>
          <a:lstStyle/>
          <a:p>
            <a:endParaRPr lang="en-US">
              <a:solidFill>
                <a:schemeClr val="tx1"/>
              </a:solidFill>
            </a:endParaRPr>
          </a:p>
        </p:txBody>
      </p:sp>
      <p:pic>
        <p:nvPicPr>
          <p:cNvPr id="7" name="Picture 6" descr="Push pins laying down with one standing up">
            <a:extLst>
              <a:ext uri="{FF2B5EF4-FFF2-40B4-BE49-F238E27FC236}">
                <a16:creationId xmlns:a16="http://schemas.microsoft.com/office/drawing/2014/main" id="{21FF0E71-85E4-B26F-5205-6E5A446BA62D}"/>
              </a:ext>
            </a:extLst>
          </p:cNvPr>
          <p:cNvPicPr>
            <a:picLocks noChangeAspect="1"/>
          </p:cNvPicPr>
          <p:nvPr/>
        </p:nvPicPr>
        <p:blipFill rotWithShape="1">
          <a:blip r:embed="rId2">
            <a:alphaModFix/>
          </a:blip>
          <a:srcRect t="6227" r="-1" b="-1"/>
          <a:stretch/>
        </p:blipFill>
        <p:spPr>
          <a:xfrm>
            <a:off x="1530" y="10"/>
            <a:ext cx="12188941" cy="6857990"/>
          </a:xfrm>
          <a:prstGeom prst="rect">
            <a:avLst/>
          </a:prstGeom>
        </p:spPr>
      </p:pic>
      <p:sp>
        <p:nvSpPr>
          <p:cNvPr id="21" name="Rectangle 20">
            <a:extLst>
              <a:ext uri="{FF2B5EF4-FFF2-40B4-BE49-F238E27FC236}">
                <a16:creationId xmlns:a16="http://schemas.microsoft.com/office/drawing/2014/main" id="{6233B4D5-2565-4CC0-A9B1-C9EA9E9DE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61ED146-53DE-1DD3-9574-46E7B1FCF86B}"/>
              </a:ext>
            </a:extLst>
          </p:cNvPr>
          <p:cNvSpPr>
            <a:spLocks noGrp="1"/>
          </p:cNvSpPr>
          <p:nvPr>
            <p:ph type="title"/>
          </p:nvPr>
        </p:nvSpPr>
        <p:spPr>
          <a:xfrm>
            <a:off x="457199" y="1122363"/>
            <a:ext cx="5638801" cy="2387600"/>
          </a:xfrm>
        </p:spPr>
        <p:txBody>
          <a:bodyPr vert="horz" lIns="91440" tIns="45720" rIns="91440" bIns="45720" rtlCol="0" anchor="b">
            <a:normAutofit/>
          </a:bodyPr>
          <a:lstStyle/>
          <a:p>
            <a:r>
              <a:rPr lang="en-US" sz="6600" dirty="0">
                <a:solidFill>
                  <a:srgbClr val="FFFFFF"/>
                </a:solidFill>
              </a:rPr>
              <a:t>For Further Consideration</a:t>
            </a:r>
          </a:p>
        </p:txBody>
      </p:sp>
      <p:sp>
        <p:nvSpPr>
          <p:cNvPr id="5" name="Text Placeholder 4">
            <a:extLst>
              <a:ext uri="{FF2B5EF4-FFF2-40B4-BE49-F238E27FC236}">
                <a16:creationId xmlns:a16="http://schemas.microsoft.com/office/drawing/2014/main" id="{DCAC37B0-35BD-D8C0-7BDC-1E10A3D7272F}"/>
              </a:ext>
            </a:extLst>
          </p:cNvPr>
          <p:cNvSpPr>
            <a:spLocks noGrp="1"/>
          </p:cNvSpPr>
          <p:nvPr>
            <p:ph type="body" idx="1"/>
          </p:nvPr>
        </p:nvSpPr>
        <p:spPr>
          <a:xfrm>
            <a:off x="457199" y="3602038"/>
            <a:ext cx="5638801" cy="1655762"/>
          </a:xfrm>
        </p:spPr>
        <p:txBody>
          <a:bodyPr vert="horz" lIns="91440" tIns="45720" rIns="91440" bIns="45720" rtlCol="0">
            <a:normAutofit/>
          </a:bodyPr>
          <a:lstStyle/>
          <a:p>
            <a:endParaRPr lang="en-US">
              <a:solidFill>
                <a:srgbClr val="FFFFFF"/>
              </a:solidFill>
            </a:endParaRPr>
          </a:p>
        </p:txBody>
      </p:sp>
      <p:cxnSp>
        <p:nvCxnSpPr>
          <p:cNvPr id="23" name="Straight Connector 22">
            <a:extLst>
              <a:ext uri="{FF2B5EF4-FFF2-40B4-BE49-F238E27FC236}">
                <a16:creationId xmlns:a16="http://schemas.microsoft.com/office/drawing/2014/main" id="{6D02D326-F829-4915-A540-3A4D5ADFC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D528E080-CC35-4F6C-9D3C-949904DC4D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rgbClr val="FFFFFF"/>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7635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98305ADD-D154-2084-EDB2-0A7A956CBFB2}"/>
              </a:ext>
            </a:extLst>
          </p:cNvPr>
          <p:cNvGraphicFramePr>
            <a:graphicFrameLocks noGrp="1"/>
          </p:cNvGraphicFramePr>
          <p:nvPr>
            <p:ph idx="1"/>
            <p:extLst>
              <p:ext uri="{D42A27DB-BD31-4B8C-83A1-F6EECF244321}">
                <p14:modId xmlns:p14="http://schemas.microsoft.com/office/powerpoint/2010/main" val="1194526046"/>
              </p:ext>
            </p:extLst>
          </p:nvPr>
        </p:nvGraphicFramePr>
        <p:xfrm>
          <a:off x="-200025" y="585787"/>
          <a:ext cx="11917489" cy="5686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3265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FD610-85FA-9FCB-7D6C-693D6A3E1D7C}"/>
              </a:ext>
            </a:extLst>
          </p:cNvPr>
          <p:cNvSpPr>
            <a:spLocks noGrp="1"/>
          </p:cNvSpPr>
          <p:nvPr>
            <p:ph type="title"/>
          </p:nvPr>
        </p:nvSpPr>
        <p:spPr>
          <a:xfrm>
            <a:off x="484632" y="728162"/>
            <a:ext cx="11145039" cy="573667"/>
          </a:xfrm>
        </p:spPr>
        <p:txBody>
          <a:bodyPr/>
          <a:lstStyle/>
          <a:p>
            <a:r>
              <a:rPr lang="en-US" sz="4400" dirty="0"/>
              <a:t>Resources</a:t>
            </a:r>
          </a:p>
        </p:txBody>
      </p:sp>
      <p:sp>
        <p:nvSpPr>
          <p:cNvPr id="3" name="Text Placeholder 2">
            <a:extLst>
              <a:ext uri="{FF2B5EF4-FFF2-40B4-BE49-F238E27FC236}">
                <a16:creationId xmlns:a16="http://schemas.microsoft.com/office/drawing/2014/main" id="{D5B8D4FA-B671-3A82-02CF-5AEE177EAF1B}"/>
              </a:ext>
            </a:extLst>
          </p:cNvPr>
          <p:cNvSpPr>
            <a:spLocks noGrp="1"/>
          </p:cNvSpPr>
          <p:nvPr>
            <p:ph type="body" idx="1"/>
          </p:nvPr>
        </p:nvSpPr>
        <p:spPr>
          <a:xfrm>
            <a:off x="484632" y="1316833"/>
            <a:ext cx="5346222" cy="478291"/>
          </a:xfrm>
        </p:spPr>
        <p:txBody>
          <a:bodyPr/>
          <a:lstStyle/>
          <a:p>
            <a:r>
              <a:rPr lang="en-US" i="0" dirty="0"/>
              <a:t>Used in this Presentation</a:t>
            </a:r>
          </a:p>
        </p:txBody>
      </p:sp>
      <p:sp>
        <p:nvSpPr>
          <p:cNvPr id="4" name="Content Placeholder 3">
            <a:extLst>
              <a:ext uri="{FF2B5EF4-FFF2-40B4-BE49-F238E27FC236}">
                <a16:creationId xmlns:a16="http://schemas.microsoft.com/office/drawing/2014/main" id="{7E141DC4-5CCE-6A2B-6794-E90A3DAEE6FD}"/>
              </a:ext>
            </a:extLst>
          </p:cNvPr>
          <p:cNvSpPr>
            <a:spLocks noGrp="1"/>
          </p:cNvSpPr>
          <p:nvPr>
            <p:ph sz="half" idx="2"/>
          </p:nvPr>
        </p:nvSpPr>
        <p:spPr>
          <a:xfrm>
            <a:off x="484632" y="1961146"/>
            <a:ext cx="5346222" cy="4331369"/>
          </a:xfrm>
          <a:ln>
            <a:solidFill>
              <a:schemeClr val="accent1"/>
            </a:solidFill>
          </a:ln>
        </p:spPr>
        <p:txBody>
          <a:bodyPr>
            <a:normAutofit fontScale="25000" lnSpcReduction="20000"/>
          </a:bodyPr>
          <a:lstStyle/>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Alana Holmes and Robert Silvestri (2019).  “Extra Time or Unused Time? What Data from a College Testing Center Tells Us About 50% Extra Time as an Accommodation for Students with Learning Disabilities” </a:t>
            </a: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Psychological Injury and Law</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12, pp. 7–16.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https://doi.org/10.1007/s12207-019-09339-9</a:t>
            </a:r>
            <a:endParaRPr lang="en-US" sz="3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Bunbury, Stephen. 2020. “Disability in Higher Education – Do Reasonable Adjustments Contribute to an Inclusive Curriculum?” </a:t>
            </a: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International Journal of Inclusive Education</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24(9): 964–79.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https://www.tandfonline.com/doi/full/10.1080/13603116.2018.1503347</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Damiani, Michelle L. and Wendy S. </a:t>
            </a:r>
            <a:r>
              <a:rPr lang="en-US" sz="3400" dirty="0" err="1">
                <a:effectLst/>
                <a:latin typeface="Times New Roman" panose="02020603050405020304" pitchFamily="18" charset="0"/>
                <a:ea typeface="Calibri" panose="020F0502020204030204" pitchFamily="34" charset="0"/>
                <a:cs typeface="Times New Roman" panose="02020603050405020304" pitchFamily="18" charset="0"/>
              </a:rPr>
              <a:t>Harbour</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2015.  “The Wizard Behind the Curtain: Teaching  Experiences of Graduate Teaching Assistants with Disabilities at U.S. Universities.”</a:t>
            </a:r>
          </a:p>
          <a:p>
            <a:pPr marL="0" marR="0">
              <a:spcBef>
                <a:spcPts val="0"/>
              </a:spcBef>
              <a:spcAft>
                <a:spcPts val="0"/>
              </a:spcAft>
            </a:pP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Innovative Higher Education</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40(5): 399-413.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https://doi.org/10.1007/s10755-015-9326-7</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err="1">
                <a:effectLst/>
                <a:latin typeface="Times New Roman" panose="02020603050405020304" pitchFamily="18" charset="0"/>
                <a:ea typeface="Calibri" panose="020F0502020204030204" pitchFamily="34" charset="0"/>
                <a:cs typeface="Times New Roman" panose="02020603050405020304" pitchFamily="18" charset="0"/>
              </a:rPr>
              <a:t>Denhart</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Hazel. 2008. “Deconstructing Barriers: Perceptions of Students Labeled With Learning Disabilities in Higher Education.” </a:t>
            </a: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Journal of Learning Disabilities</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41(6): 483–97.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http://journals.sagepub.com/doi/10.1177/002221940832115</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Hills, Melissa, et al. 2022. “Faculty Perspectives on UDL: Exploring Bridges and Barriers for Broader Adoption in Higher Education.” </a:t>
            </a: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Canadian Journal for the Scholarship of Teaching and Learning</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13(1).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https://doi.org/10.5206/cjsotlrcacea.2022.1.13588</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Jain, Dhruv et al.  October 26-28 2020.  ”Navigating Graduate School with a Disability.” Assets ‘20. Virtual Event, Greece.</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Pearson, Holly and Lisa </a:t>
            </a:r>
            <a:r>
              <a:rPr lang="en-US" sz="3400" dirty="0" err="1">
                <a:effectLst/>
                <a:latin typeface="Times New Roman" panose="02020603050405020304" pitchFamily="18" charset="0"/>
                <a:ea typeface="Calibri" panose="020F0502020204030204" pitchFamily="34" charset="0"/>
                <a:cs typeface="Times New Roman" panose="02020603050405020304" pitchFamily="18" charset="0"/>
              </a:rPr>
              <a:t>Boskovich</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2019.  “Problematizing Disability Disclosure in Higher Education: Shifting Towards a Liberating Humanizing Intersectional Framework.” </a:t>
            </a: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Disability Studies Quarterly</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39(1).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https://doi.org/10.18061/dsq.v39i1.6001</a:t>
            </a:r>
            <a:r>
              <a:rPr lang="en-US" sz="3400" dirty="0">
                <a:solidFill>
                  <a:srgbClr val="009A9A"/>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3400" dirty="0">
                <a:solidFill>
                  <a:srgbClr val="009A9A"/>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3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Simmeborn</a:t>
            </a:r>
            <a:r>
              <a:rPr lang="en-US" sz="3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Fleischer, Ann, Margareta </a:t>
            </a:r>
            <a:r>
              <a:rPr lang="en-US" sz="3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Adolfsson</a:t>
            </a:r>
            <a:r>
              <a:rPr lang="en-US" sz="3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Mats </a:t>
            </a:r>
            <a:r>
              <a:rPr lang="en-US" sz="3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Granlund</a:t>
            </a:r>
            <a:r>
              <a:rPr lang="en-US" sz="3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2013.  “Students with Disabilities in Higher Education – Perceptions of Support Needs and Received Support: A Pilot Study.” </a:t>
            </a:r>
            <a:r>
              <a:rPr lang="en-US" sz="34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International Journal of Rehabilitation Research</a:t>
            </a:r>
            <a:r>
              <a:rPr lang="en-US" sz="3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36(4): 330–38.</a:t>
            </a:r>
            <a:r>
              <a:rPr lang="en-US" sz="3400" dirty="0">
                <a:effectLst/>
                <a:latin typeface="Times New Roman" panose="02020603050405020304" pitchFamily="18" charset="0"/>
                <a:cs typeface="Times New Roman" panose="02020603050405020304" pitchFamily="18" charset="0"/>
              </a:rPr>
              <a:t> </a:t>
            </a:r>
          </a:p>
          <a:p>
            <a:endParaRPr lang="en-US" sz="3400" dirty="0">
              <a:effectLst/>
              <a:latin typeface="Times New Roman" panose="02020603050405020304" pitchFamily="18" charset="0"/>
              <a:cs typeface="Times New Roman" panose="02020603050405020304" pitchFamily="18" charset="0"/>
            </a:endParaRPr>
          </a:p>
          <a:p>
            <a:pPr marR="0" lvl="0">
              <a:spcBef>
                <a:spcPts val="0"/>
              </a:spcBef>
              <a:spcAft>
                <a:spcPts val="0"/>
              </a:spcAft>
            </a:pP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Womack, Anne-Marie.  2017.  “Teaching is Accommodation:  Universally Designing Composition Classrooms and Syllabi.” </a:t>
            </a:r>
            <a:r>
              <a:rPr lang="en-US" sz="3400" i="1" dirty="0">
                <a:effectLst/>
                <a:latin typeface="Times New Roman" panose="02020603050405020304" pitchFamily="18" charset="0"/>
                <a:ea typeface="Calibri" panose="020F0502020204030204" pitchFamily="34" charset="0"/>
                <a:cs typeface="Times New Roman" panose="02020603050405020304" pitchFamily="18" charset="0"/>
              </a:rPr>
              <a:t>College Composition and Communication</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68(3):  494-525.  </a:t>
            </a: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8"/>
              </a:rPr>
              <a:t>https://www-jstor-org.ezproxy.lib.uconn.edu/stable/44783578?seq=17</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3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https://www.jstor.org/stable/44783578</a:t>
            </a:r>
            <a:r>
              <a:rPr lang="en-US" sz="340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en-US" dirty="0"/>
          </a:p>
        </p:txBody>
      </p:sp>
      <p:sp>
        <p:nvSpPr>
          <p:cNvPr id="5" name="Text Placeholder 4">
            <a:extLst>
              <a:ext uri="{FF2B5EF4-FFF2-40B4-BE49-F238E27FC236}">
                <a16:creationId xmlns:a16="http://schemas.microsoft.com/office/drawing/2014/main" id="{9039B0CF-EA4F-C227-69CF-CE2C0B5EF76E}"/>
              </a:ext>
            </a:extLst>
          </p:cNvPr>
          <p:cNvSpPr>
            <a:spLocks noGrp="1"/>
          </p:cNvSpPr>
          <p:nvPr>
            <p:ph type="body" sz="quarter" idx="3"/>
          </p:nvPr>
        </p:nvSpPr>
        <p:spPr>
          <a:xfrm>
            <a:off x="6257119" y="1316833"/>
            <a:ext cx="5372551" cy="478291"/>
          </a:xfrm>
        </p:spPr>
        <p:txBody>
          <a:bodyPr/>
          <a:lstStyle/>
          <a:p>
            <a:r>
              <a:rPr lang="en-US" i="0" dirty="0"/>
              <a:t>Recommended Resources</a:t>
            </a:r>
          </a:p>
        </p:txBody>
      </p:sp>
      <p:sp>
        <p:nvSpPr>
          <p:cNvPr id="6" name="Content Placeholder 5">
            <a:extLst>
              <a:ext uri="{FF2B5EF4-FFF2-40B4-BE49-F238E27FC236}">
                <a16:creationId xmlns:a16="http://schemas.microsoft.com/office/drawing/2014/main" id="{766DCE40-2D07-AEF7-A525-ABF1635BF989}"/>
              </a:ext>
            </a:extLst>
          </p:cNvPr>
          <p:cNvSpPr>
            <a:spLocks noGrp="1"/>
          </p:cNvSpPr>
          <p:nvPr>
            <p:ph sz="quarter" idx="4"/>
          </p:nvPr>
        </p:nvSpPr>
        <p:spPr>
          <a:xfrm>
            <a:off x="6257120" y="1961146"/>
            <a:ext cx="5372551" cy="4228517"/>
          </a:xfrm>
          <a:ln>
            <a:solidFill>
              <a:schemeClr val="accent1"/>
            </a:solidFill>
          </a:ln>
        </p:spPr>
        <p:txBody>
          <a:bodyPr>
            <a:normAutofit fontScale="25000" lnSpcReduction="20000"/>
          </a:bodyPr>
          <a:lstStyle/>
          <a:p>
            <a:pPr marR="0" lvl="0">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Center for Teaching Excellence at Boston College:  </a:t>
            </a:r>
            <a:r>
              <a:rPr lang="en-US" sz="4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https://cteresources.bc.edu/documentation/universal-design-for-learning/</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Wingdings" pitchFamily="2" charset="2"/>
              <a:buChar char=""/>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Our own Brenda Brueggemann, Professor, Department of English, UConn</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Dolmage</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Jay T.  2017.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Academic Ableism:  Disability and Higher Education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Ann Arbor:  University of Michigan Press.</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Hamraie</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Aimi.  2013.  “Designing Collective Access:  A Feminist Disability Theory of Universal Design.”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Disability Studies Quarterly</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33(4).  </a:t>
            </a:r>
            <a:r>
              <a:rPr lang="en-US" sz="4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1"/>
              </a:rPr>
              <a:t>https://doi.org/10.18061/dsq.v33i4.3871</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4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Our own Erin Scanlon, Assistant Professor in Residence, Department of Physics,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Uconn</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Avery Point</a:t>
            </a:r>
          </a:p>
          <a:p>
            <a:pPr marR="0" lvl="0">
              <a:spcBef>
                <a:spcPts val="0"/>
              </a:spcBef>
              <a:spcAft>
                <a:spcPts val="0"/>
              </a:spcAft>
            </a:pPr>
            <a:endParaRPr lang="en-US" sz="4800" dirty="0">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Our own Karen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Skudlarek</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ITS Accessibility Coordinator, UITS, UConn</a:t>
            </a:r>
          </a:p>
          <a:p>
            <a:pPr marR="0" lvl="0">
              <a:spcBef>
                <a:spcPts val="0"/>
              </a:spcBef>
              <a:spcAft>
                <a:spcPts val="0"/>
              </a:spcAft>
            </a:pP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Bef>
                <a:spcPts val="0"/>
              </a:spcBef>
              <a:spcAft>
                <a:spcPts val="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Wilson, Jan Doolittle.  2017.  “Reimagining Disability and Inclusive Education Through Universal Design for Learning.”  </a:t>
            </a:r>
            <a:r>
              <a:rPr lang="en-US" sz="4800" i="1" dirty="0">
                <a:effectLst/>
                <a:latin typeface="Times New Roman" panose="02020603050405020304" pitchFamily="18" charset="0"/>
                <a:ea typeface="Calibri" panose="020F0502020204030204" pitchFamily="34" charset="0"/>
                <a:cs typeface="Times New Roman" panose="02020603050405020304" pitchFamily="18" charset="0"/>
              </a:rPr>
              <a:t>Disability Studies Quarterly </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37(2).  </a:t>
            </a:r>
            <a:r>
              <a:rPr lang="en-US" sz="4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https://doi.org/10.18061</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2"/>
              </a:rPr>
              <a:t>/dsq.v37i2.5417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81594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108D74AC-B125-4E11-BA53-E9E383966D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9DC76EBE-FB9D-4054-B5D8-19E3EAFE40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A2EFA84C-D756-4DC7-AA46-68D776F37F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2"/>
            </a:solidFill>
          </a:ln>
        </p:spPr>
        <p:style>
          <a:lnRef idx="1">
            <a:schemeClr val="dk1"/>
          </a:lnRef>
          <a:fillRef idx="0">
            <a:schemeClr val="dk1"/>
          </a:fillRef>
          <a:effectRef idx="0">
            <a:schemeClr val="dk1"/>
          </a:effectRef>
          <a:fontRef idx="minor">
            <a:schemeClr val="tx1"/>
          </a:fontRef>
        </p:style>
      </p:cxnSp>
      <p:sp useBgFill="1">
        <p:nvSpPr>
          <p:cNvPr id="30" name="Rectangle 29">
            <a:extLst>
              <a:ext uri="{FF2B5EF4-FFF2-40B4-BE49-F238E27FC236}">
                <a16:creationId xmlns:a16="http://schemas.microsoft.com/office/drawing/2014/main" id="{35F60170-91B4-45F0-B88B-9C07AEC464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89DFF0-2F62-2AD1-F546-49BF1CAAC5B9}"/>
              </a:ext>
            </a:extLst>
          </p:cNvPr>
          <p:cNvSpPr>
            <a:spLocks noGrp="1"/>
          </p:cNvSpPr>
          <p:nvPr>
            <p:ph type="title"/>
          </p:nvPr>
        </p:nvSpPr>
        <p:spPr>
          <a:xfrm>
            <a:off x="6014678" y="702870"/>
            <a:ext cx="5614993" cy="3093468"/>
          </a:xfrm>
        </p:spPr>
        <p:txBody>
          <a:bodyPr vert="horz" lIns="91440" tIns="45720" rIns="91440" bIns="45720" rtlCol="0" anchor="b">
            <a:normAutofit/>
          </a:bodyPr>
          <a:lstStyle/>
          <a:p>
            <a:r>
              <a:rPr lang="en-US" sz="6600" dirty="0"/>
              <a:t>Thank You!</a:t>
            </a:r>
          </a:p>
        </p:txBody>
      </p:sp>
      <p:sp>
        <p:nvSpPr>
          <p:cNvPr id="3" name="Text Placeholder 2">
            <a:extLst>
              <a:ext uri="{FF2B5EF4-FFF2-40B4-BE49-F238E27FC236}">
                <a16:creationId xmlns:a16="http://schemas.microsoft.com/office/drawing/2014/main" id="{13A88293-0E5F-9F6B-B3E8-8798F3614179}"/>
              </a:ext>
            </a:extLst>
          </p:cNvPr>
          <p:cNvSpPr>
            <a:spLocks noGrp="1"/>
          </p:cNvSpPr>
          <p:nvPr>
            <p:ph type="body" idx="1"/>
          </p:nvPr>
        </p:nvSpPr>
        <p:spPr>
          <a:xfrm>
            <a:off x="6014677" y="4067746"/>
            <a:ext cx="5614993" cy="2124206"/>
          </a:xfrm>
        </p:spPr>
        <p:txBody>
          <a:bodyPr vert="horz" lIns="91440" tIns="45720" rIns="91440" bIns="45720" rtlCol="0" anchor="t">
            <a:normAutofit/>
          </a:bodyPr>
          <a:lstStyle/>
          <a:p>
            <a:r>
              <a:rPr lang="en-US" sz="2800" i="0" dirty="0" err="1"/>
              <a:t>kimberly.bergendahl@uconn.edu</a:t>
            </a:r>
            <a:endParaRPr lang="en-US" sz="2800" i="0" dirty="0"/>
          </a:p>
        </p:txBody>
      </p:sp>
      <p:cxnSp>
        <p:nvCxnSpPr>
          <p:cNvPr id="32" name="Straight Connector 31">
            <a:extLst>
              <a:ext uri="{FF2B5EF4-FFF2-40B4-BE49-F238E27FC236}">
                <a16:creationId xmlns:a16="http://schemas.microsoft.com/office/drawing/2014/main" id="{FBE3B19C-5EF6-492A-AA6F-EC0C2F236D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pic>
        <p:nvPicPr>
          <p:cNvPr id="19" name="Graphic 6" descr="Envelope">
            <a:extLst>
              <a:ext uri="{FF2B5EF4-FFF2-40B4-BE49-F238E27FC236}">
                <a16:creationId xmlns:a16="http://schemas.microsoft.com/office/drawing/2014/main" id="{FE2F14A6-888C-4675-D42B-275E0E0CD4B9}"/>
              </a:ext>
            </a:extLst>
          </p:cNvPr>
          <p:cNvPicPr>
            <a:picLocks noChangeAspect="1"/>
          </p:cNvPicPr>
          <p:nvPr/>
        </p:nvPicPr>
        <p:blipFill>
          <a:blip r:embed="rId2">
            <a:alphaModFix/>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2600" y="917356"/>
            <a:ext cx="5026102" cy="5026102"/>
          </a:xfrm>
          <a:prstGeom prst="rect">
            <a:avLst/>
          </a:prstGeom>
        </p:spPr>
      </p:pic>
      <p:cxnSp>
        <p:nvCxnSpPr>
          <p:cNvPr id="34" name="Straight Connector 33">
            <a:extLst>
              <a:ext uri="{FF2B5EF4-FFF2-40B4-BE49-F238E27FC236}">
                <a16:creationId xmlns:a16="http://schemas.microsoft.com/office/drawing/2014/main" id="{02DB647E-7779-454B-9098-17E6CE33DD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458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FF46-159E-72AB-95A4-555C12978B5D}"/>
              </a:ext>
            </a:extLst>
          </p:cNvPr>
          <p:cNvSpPr>
            <a:spLocks noGrp="1"/>
          </p:cNvSpPr>
          <p:nvPr>
            <p:ph type="title"/>
          </p:nvPr>
        </p:nvSpPr>
        <p:spPr>
          <a:xfrm>
            <a:off x="838200" y="681037"/>
            <a:ext cx="10515600" cy="867347"/>
          </a:xfrm>
        </p:spPr>
        <p:txBody>
          <a:bodyPr>
            <a:normAutofit/>
          </a:bodyPr>
          <a:lstStyle/>
          <a:p>
            <a:r>
              <a:rPr lang="en-US" sz="4400" dirty="0"/>
              <a:t>Where “Accessibility” Falls Within “DEI”</a:t>
            </a:r>
          </a:p>
        </p:txBody>
      </p:sp>
      <p:sp>
        <p:nvSpPr>
          <p:cNvPr id="3" name="Content Placeholder 2">
            <a:extLst>
              <a:ext uri="{FF2B5EF4-FFF2-40B4-BE49-F238E27FC236}">
                <a16:creationId xmlns:a16="http://schemas.microsoft.com/office/drawing/2014/main" id="{082378F6-CC21-445F-F597-98879AD43906}"/>
              </a:ext>
            </a:extLst>
          </p:cNvPr>
          <p:cNvSpPr>
            <a:spLocks noGrp="1"/>
          </p:cNvSpPr>
          <p:nvPr>
            <p:ph idx="1"/>
          </p:nvPr>
        </p:nvSpPr>
        <p:spPr>
          <a:xfrm>
            <a:off x="838200" y="1645920"/>
            <a:ext cx="10515600" cy="4531043"/>
          </a:xfrm>
        </p:spPr>
        <p:txBody>
          <a:bodyPr>
            <a:normAutofit/>
          </a:bodyPr>
          <a:lstStyle/>
          <a:p>
            <a:r>
              <a:rPr lang="en-US" dirty="0"/>
              <a:t>Diversity</a:t>
            </a:r>
          </a:p>
          <a:p>
            <a:pPr>
              <a:buFont typeface="Wingdings" pitchFamily="2" charset="2"/>
              <a:buChar char="Ø"/>
            </a:pPr>
            <a:r>
              <a:rPr lang="en-US" dirty="0"/>
              <a:t>Differences in Learning and Abilities</a:t>
            </a:r>
          </a:p>
          <a:p>
            <a:pPr>
              <a:buFont typeface="Wingdings" pitchFamily="2" charset="2"/>
              <a:buChar char="Ø"/>
            </a:pPr>
            <a:r>
              <a:rPr lang="en-US" dirty="0"/>
              <a:t>Intersectionality</a:t>
            </a:r>
          </a:p>
          <a:p>
            <a:pPr marL="228600" indent="0">
              <a:buNone/>
            </a:pPr>
            <a:endParaRPr lang="en-US" dirty="0"/>
          </a:p>
          <a:p>
            <a:r>
              <a:rPr lang="en-US" dirty="0"/>
              <a:t>Equity</a:t>
            </a:r>
          </a:p>
          <a:p>
            <a:pPr>
              <a:buFont typeface="Wingdings" pitchFamily="2" charset="2"/>
              <a:buChar char="Ø"/>
            </a:pPr>
            <a:r>
              <a:rPr lang="en-US" dirty="0"/>
              <a:t>Accommodations “to level the playing field”</a:t>
            </a:r>
          </a:p>
          <a:p>
            <a:endParaRPr lang="en-US" dirty="0"/>
          </a:p>
          <a:p>
            <a:r>
              <a:rPr lang="en-US" dirty="0"/>
              <a:t>Inclusion</a:t>
            </a:r>
          </a:p>
          <a:p>
            <a:pPr>
              <a:buFont typeface="Wingdings" pitchFamily="2" charset="2"/>
              <a:buChar char="Ø"/>
            </a:pPr>
            <a:r>
              <a:rPr lang="en-US" dirty="0"/>
              <a:t>Accessibility (access to course and access to instructor)</a:t>
            </a:r>
          </a:p>
        </p:txBody>
      </p:sp>
    </p:spTree>
    <p:extLst>
      <p:ext uri="{BB962C8B-B14F-4D97-AF65-F5344CB8AC3E}">
        <p14:creationId xmlns:p14="http://schemas.microsoft.com/office/powerpoint/2010/main" val="30519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CABA-BF5A-2FB5-98E2-DBD7CC165871}"/>
              </a:ext>
            </a:extLst>
          </p:cNvPr>
          <p:cNvSpPr>
            <a:spLocks noGrp="1"/>
          </p:cNvSpPr>
          <p:nvPr>
            <p:ph type="title"/>
          </p:nvPr>
        </p:nvSpPr>
        <p:spPr>
          <a:xfrm>
            <a:off x="482600" y="978408"/>
            <a:ext cx="10634472" cy="607505"/>
          </a:xfrm>
        </p:spPr>
        <p:txBody>
          <a:bodyPr/>
          <a:lstStyle/>
          <a:p>
            <a:r>
              <a:rPr lang="en-US" sz="4400" dirty="0"/>
              <a:t>Accommodations v. Accessibility</a:t>
            </a:r>
          </a:p>
        </p:txBody>
      </p:sp>
      <p:sp>
        <p:nvSpPr>
          <p:cNvPr id="3" name="Content Placeholder 2">
            <a:extLst>
              <a:ext uri="{FF2B5EF4-FFF2-40B4-BE49-F238E27FC236}">
                <a16:creationId xmlns:a16="http://schemas.microsoft.com/office/drawing/2014/main" id="{DC898EF5-F418-FF4C-BA7C-2777ACE40A58}"/>
              </a:ext>
            </a:extLst>
          </p:cNvPr>
          <p:cNvSpPr>
            <a:spLocks noGrp="1"/>
          </p:cNvSpPr>
          <p:nvPr>
            <p:ph idx="1"/>
          </p:nvPr>
        </p:nvSpPr>
        <p:spPr>
          <a:xfrm>
            <a:off x="838200" y="1804416"/>
            <a:ext cx="10515600" cy="4372547"/>
          </a:xfrm>
        </p:spPr>
        <p:txBody>
          <a:bodyPr>
            <a:normAutofit/>
          </a:bodyPr>
          <a:lstStyle/>
          <a:p>
            <a:pPr marL="228600" indent="0">
              <a:buNone/>
            </a:pPr>
            <a:r>
              <a:rPr lang="en-US" dirty="0"/>
              <a:t>Accommodations are the means to achieving accessibility</a:t>
            </a:r>
          </a:p>
          <a:p>
            <a:endParaRPr lang="en-US" dirty="0"/>
          </a:p>
          <a:p>
            <a:pPr marL="170260" indent="-170260">
              <a:buFont typeface="Arial" panose="020B0604020202020204" pitchFamily="34" charset="0"/>
              <a:buChar char="•"/>
            </a:pPr>
            <a:r>
              <a:rPr lang="en-US" dirty="0"/>
              <a:t>CSD defines “accommodations” as:  </a:t>
            </a:r>
          </a:p>
          <a:p>
            <a:pPr indent="-457200">
              <a:buFont typeface="Wingdings" pitchFamily="2" charset="2"/>
              <a:buChar char="Ø"/>
            </a:pPr>
            <a:r>
              <a:rPr lang="en-US" dirty="0"/>
              <a:t>Adjustments, modifications, aids, or services designed to provide equal access and remove disadvantages </a:t>
            </a:r>
          </a:p>
          <a:p>
            <a:pPr indent="-457200">
              <a:buFont typeface="Wingdings" pitchFamily="2" charset="2"/>
              <a:buChar char="Ø"/>
            </a:pPr>
            <a:r>
              <a:rPr lang="en-US" dirty="0"/>
              <a:t>Must be both </a:t>
            </a:r>
            <a:r>
              <a:rPr lang="en-US" b="1" u="sng" dirty="0"/>
              <a:t>reasonable </a:t>
            </a:r>
            <a:r>
              <a:rPr lang="en-US" u="sng" dirty="0"/>
              <a:t>and </a:t>
            </a:r>
            <a:r>
              <a:rPr lang="en-US" b="1" u="sng" dirty="0"/>
              <a:t>appropriate</a:t>
            </a:r>
          </a:p>
          <a:p>
            <a:pPr indent="-457200">
              <a:buFont typeface="Wingdings" pitchFamily="2" charset="2"/>
              <a:buChar char="Ø"/>
            </a:pPr>
            <a:r>
              <a:rPr lang="en-US" dirty="0"/>
              <a:t>Determined through </a:t>
            </a:r>
            <a:r>
              <a:rPr lang="en-US" b="1" dirty="0"/>
              <a:t>interactive process in CSD </a:t>
            </a:r>
            <a:r>
              <a:rPr lang="en-US" dirty="0"/>
              <a:t>office</a:t>
            </a:r>
          </a:p>
          <a:p>
            <a:pPr indent="-457200">
              <a:buFont typeface="Wingdings" pitchFamily="2" charset="2"/>
              <a:buChar char="Ø"/>
            </a:pPr>
            <a:r>
              <a:rPr lang="en-US" dirty="0"/>
              <a:t>Exceptions are made if the request presents a fundamental alteration to a course</a:t>
            </a:r>
          </a:p>
          <a:p>
            <a:endParaRPr lang="en-US" dirty="0"/>
          </a:p>
          <a:p>
            <a:endParaRPr lang="en-US" dirty="0"/>
          </a:p>
        </p:txBody>
      </p:sp>
      <p:sp>
        <p:nvSpPr>
          <p:cNvPr id="5" name="TextBox 4">
            <a:extLst>
              <a:ext uri="{FF2B5EF4-FFF2-40B4-BE49-F238E27FC236}">
                <a16:creationId xmlns:a16="http://schemas.microsoft.com/office/drawing/2014/main" id="{CA0A67E6-2F21-9431-EDC6-D8748B2B09DA}"/>
              </a:ext>
            </a:extLst>
          </p:cNvPr>
          <p:cNvSpPr txBox="1"/>
          <p:nvPr/>
        </p:nvSpPr>
        <p:spPr>
          <a:xfrm>
            <a:off x="5997742" y="6395466"/>
            <a:ext cx="6100010" cy="292388"/>
          </a:xfrm>
          <a:prstGeom prst="rect">
            <a:avLst/>
          </a:prstGeom>
          <a:noFill/>
        </p:spPr>
        <p:txBody>
          <a:bodyPr wrap="square">
            <a:spAutoFit/>
          </a:bodyPr>
          <a:lstStyle/>
          <a:p>
            <a:r>
              <a:rPr lang="en-US" sz="1300" dirty="0">
                <a:latin typeface="Times New Roman" panose="02020603050405020304" pitchFamily="18" charset="0"/>
                <a:ea typeface="Calibri" panose="020F0502020204030204" pitchFamily="34" charset="0"/>
                <a:cs typeface="Times New Roman" panose="02020603050405020304" pitchFamily="18" charset="0"/>
              </a:rPr>
              <a:t>Credit:  Christine Wenzel, Executive Director, Center for Students With Disabilities</a:t>
            </a:r>
            <a:endParaRPr lang="en-US" sz="13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30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additive="base">
                                        <p:cTn id="2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25A30-4B2D-67F6-750A-24ECA771B528}"/>
              </a:ext>
            </a:extLst>
          </p:cNvPr>
          <p:cNvSpPr>
            <a:spLocks noGrp="1"/>
          </p:cNvSpPr>
          <p:nvPr>
            <p:ph type="title"/>
          </p:nvPr>
        </p:nvSpPr>
        <p:spPr>
          <a:xfrm>
            <a:off x="838200" y="681037"/>
            <a:ext cx="10515600" cy="1074611"/>
          </a:xfrm>
        </p:spPr>
        <p:txBody>
          <a:bodyPr/>
          <a:lstStyle/>
          <a:p>
            <a:r>
              <a:rPr lang="en-US" sz="4400" dirty="0"/>
              <a:t>This Presentation Will Cover:</a:t>
            </a:r>
          </a:p>
        </p:txBody>
      </p:sp>
      <p:sp>
        <p:nvSpPr>
          <p:cNvPr id="3" name="Content Placeholder 2">
            <a:extLst>
              <a:ext uri="{FF2B5EF4-FFF2-40B4-BE49-F238E27FC236}">
                <a16:creationId xmlns:a16="http://schemas.microsoft.com/office/drawing/2014/main" id="{946A67AA-4285-BD88-096D-63692BFC56CA}"/>
              </a:ext>
            </a:extLst>
          </p:cNvPr>
          <p:cNvSpPr>
            <a:spLocks noGrp="1"/>
          </p:cNvSpPr>
          <p:nvPr>
            <p:ph idx="1"/>
          </p:nvPr>
        </p:nvSpPr>
        <p:spPr>
          <a:xfrm>
            <a:off x="838200" y="1914144"/>
            <a:ext cx="10515600" cy="4262819"/>
          </a:xfrm>
        </p:spPr>
        <p:txBody>
          <a:bodyPr>
            <a:normAutofit fontScale="92500" lnSpcReduction="20000"/>
          </a:bodyPr>
          <a:lstStyle/>
          <a:p>
            <a:r>
              <a:rPr lang="en-US" dirty="0"/>
              <a:t>Brief overview of disability rights:  Law and culture</a:t>
            </a:r>
          </a:p>
          <a:p>
            <a:endParaRPr lang="en-US" dirty="0"/>
          </a:p>
          <a:p>
            <a:r>
              <a:rPr lang="en-US" dirty="0"/>
              <a:t>Current data from CSD (credit to Christine Wenzel</a:t>
            </a:r>
            <a:r>
              <a:rPr lang="en-US"/>
              <a:t>, Executive Director</a:t>
            </a:r>
            <a:r>
              <a:rPr lang="en-US" dirty="0"/>
              <a:t>)</a:t>
            </a:r>
          </a:p>
          <a:p>
            <a:endParaRPr lang="en-US" dirty="0"/>
          </a:p>
          <a:p>
            <a:r>
              <a:rPr lang="en-US" dirty="0"/>
              <a:t>Some of the top questions faculty ask in relation to accommodations (CLAS Accessibility Faculty Fellows)</a:t>
            </a:r>
          </a:p>
          <a:p>
            <a:endParaRPr lang="en-US" dirty="0"/>
          </a:p>
          <a:p>
            <a:r>
              <a:rPr lang="en-US" dirty="0"/>
              <a:t>Best practices for making the undergraduate classroom </a:t>
            </a:r>
            <a:r>
              <a:rPr lang="en-US" i="1" dirty="0"/>
              <a:t>more </a:t>
            </a:r>
            <a:r>
              <a:rPr lang="en-US" dirty="0"/>
              <a:t>accessible: Universal Design for Learning Model (UDL)</a:t>
            </a:r>
          </a:p>
          <a:p>
            <a:endParaRPr lang="en-US" dirty="0"/>
          </a:p>
          <a:p>
            <a:r>
              <a:rPr lang="en-US" dirty="0"/>
              <a:t>For further consideration/Q&amp;A</a:t>
            </a:r>
          </a:p>
        </p:txBody>
      </p:sp>
    </p:spTree>
    <p:extLst>
      <p:ext uri="{BB962C8B-B14F-4D97-AF65-F5344CB8AC3E}">
        <p14:creationId xmlns:p14="http://schemas.microsoft.com/office/powerpoint/2010/main" val="3432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abled logo on the road">
            <a:extLst>
              <a:ext uri="{FF2B5EF4-FFF2-40B4-BE49-F238E27FC236}">
                <a16:creationId xmlns:a16="http://schemas.microsoft.com/office/drawing/2014/main" id="{2EE2F69E-C2E9-7571-89C6-DCB0846A1A15}"/>
              </a:ext>
            </a:extLst>
          </p:cNvPr>
          <p:cNvPicPr>
            <a:picLocks noChangeAspect="1"/>
          </p:cNvPicPr>
          <p:nvPr/>
        </p:nvPicPr>
        <p:blipFill rotWithShape="1">
          <a:blip r:embed="rId2"/>
          <a:srcRect b="25000"/>
          <a:stretch/>
        </p:blipFill>
        <p:spPr>
          <a:xfrm>
            <a:off x="20" y="10"/>
            <a:ext cx="12191980" cy="6857989"/>
          </a:xfrm>
          <a:prstGeom prst="rect">
            <a:avLst/>
          </a:prstGeom>
        </p:spPr>
      </p:pic>
      <p:sp>
        <p:nvSpPr>
          <p:cNvPr id="2" name="Title 1">
            <a:extLst>
              <a:ext uri="{FF2B5EF4-FFF2-40B4-BE49-F238E27FC236}">
                <a16:creationId xmlns:a16="http://schemas.microsoft.com/office/drawing/2014/main" id="{CC69770D-3D55-9773-839B-848BFDE80F4A}"/>
              </a:ext>
            </a:extLst>
          </p:cNvPr>
          <p:cNvSpPr>
            <a:spLocks noGrp="1"/>
          </p:cNvSpPr>
          <p:nvPr>
            <p:ph type="title"/>
          </p:nvPr>
        </p:nvSpPr>
        <p:spPr>
          <a:xfrm>
            <a:off x="537410" y="728905"/>
            <a:ext cx="4567990" cy="3184274"/>
          </a:xfrm>
        </p:spPr>
        <p:txBody>
          <a:bodyPr vert="horz" lIns="91440" tIns="45720" rIns="91440" bIns="45720" rtlCol="0" anchor="b">
            <a:normAutofit/>
          </a:bodyPr>
          <a:lstStyle/>
          <a:p>
            <a:r>
              <a:rPr lang="en-US" dirty="0">
                <a:solidFill>
                  <a:srgbClr val="FFFFFF"/>
                </a:solidFill>
              </a:rPr>
              <a:t>Disability Rights</a:t>
            </a:r>
          </a:p>
        </p:txBody>
      </p:sp>
      <p:sp>
        <p:nvSpPr>
          <p:cNvPr id="3" name="Text Placeholder 2">
            <a:extLst>
              <a:ext uri="{FF2B5EF4-FFF2-40B4-BE49-F238E27FC236}">
                <a16:creationId xmlns:a16="http://schemas.microsoft.com/office/drawing/2014/main" id="{DC9612A4-B039-4F93-55F3-157D0F82B1D0}"/>
              </a:ext>
            </a:extLst>
          </p:cNvPr>
          <p:cNvSpPr>
            <a:spLocks noGrp="1"/>
          </p:cNvSpPr>
          <p:nvPr>
            <p:ph type="body" idx="1"/>
          </p:nvPr>
        </p:nvSpPr>
        <p:spPr>
          <a:xfrm>
            <a:off x="537410" y="4072044"/>
            <a:ext cx="4567990" cy="1495379"/>
          </a:xfrm>
        </p:spPr>
        <p:txBody>
          <a:bodyPr vert="horz" lIns="91440" tIns="45720" rIns="91440" bIns="45720" rtlCol="0">
            <a:normAutofit/>
          </a:bodyPr>
          <a:lstStyle/>
          <a:p>
            <a:endParaRPr lang="en-US" sz="2200" kern="1200" dirty="0">
              <a:solidFill>
                <a:srgbClr val="FFFFFF"/>
              </a:solidFill>
              <a:latin typeface="+mn-lt"/>
              <a:ea typeface="+mn-ea"/>
              <a:cs typeface="+mn-cs"/>
            </a:endParaRPr>
          </a:p>
        </p:txBody>
      </p:sp>
    </p:spTree>
    <p:extLst>
      <p:ext uri="{BB962C8B-B14F-4D97-AF65-F5344CB8AC3E}">
        <p14:creationId xmlns:p14="http://schemas.microsoft.com/office/powerpoint/2010/main" val="128150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2B0CFF1-78D7-4A83-A95E-71F9E38316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8FD5B6-1BB0-D4AB-2722-DCAFCC544DEB}"/>
              </a:ext>
            </a:extLst>
          </p:cNvPr>
          <p:cNvSpPr>
            <a:spLocks noGrp="1"/>
          </p:cNvSpPr>
          <p:nvPr>
            <p:ph type="title"/>
          </p:nvPr>
        </p:nvSpPr>
        <p:spPr>
          <a:xfrm>
            <a:off x="482601" y="865128"/>
            <a:ext cx="5613398" cy="5261895"/>
          </a:xfrm>
        </p:spPr>
        <p:txBody>
          <a:bodyPr anchor="ctr">
            <a:normAutofit/>
          </a:bodyPr>
          <a:lstStyle/>
          <a:p>
            <a:r>
              <a:rPr lang="en-US"/>
              <a:t>Federal Laws</a:t>
            </a:r>
          </a:p>
        </p:txBody>
      </p:sp>
      <p:cxnSp>
        <p:nvCxnSpPr>
          <p:cNvPr id="31" name="Straight Connector 30">
            <a:extLst>
              <a:ext uri="{FF2B5EF4-FFF2-40B4-BE49-F238E27FC236}">
                <a16:creationId xmlns:a16="http://schemas.microsoft.com/office/drawing/2014/main" id="{671B74E7-4838-4A57-A093-7ECD0A0CF3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489855"/>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64B30CE-C2B6-406B-921A-5A1BAAD877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2600" y="6368138"/>
            <a:ext cx="1114707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aphicFrame>
        <p:nvGraphicFramePr>
          <p:cNvPr id="25" name="Content Placeholder 2">
            <a:extLst>
              <a:ext uri="{FF2B5EF4-FFF2-40B4-BE49-F238E27FC236}">
                <a16:creationId xmlns:a16="http://schemas.microsoft.com/office/drawing/2014/main" id="{09E9FF2A-CC26-343C-DBAC-AD467E2B51CD}"/>
              </a:ext>
            </a:extLst>
          </p:cNvPr>
          <p:cNvGraphicFramePr/>
          <p:nvPr>
            <p:extLst>
              <p:ext uri="{D42A27DB-BD31-4B8C-83A1-F6EECF244321}">
                <p14:modId xmlns:p14="http://schemas.microsoft.com/office/powerpoint/2010/main" val="3782564807"/>
              </p:ext>
            </p:extLst>
          </p:nvPr>
        </p:nvGraphicFramePr>
        <p:xfrm>
          <a:off x="6165356" y="865127"/>
          <a:ext cx="5464315" cy="5261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911661"/>
      </p:ext>
    </p:extLst>
  </p:cSld>
  <p:clrMapOvr>
    <a:masterClrMapping/>
  </p:clrMapOvr>
</p:sld>
</file>

<file path=ppt/theme/theme1.xml><?xml version="1.0" encoding="utf-8"?>
<a:theme xmlns:a="http://schemas.openxmlformats.org/drawingml/2006/main" name="LevelVTI">
  <a:themeElements>
    <a:clrScheme name="Custom 88">
      <a:dk1>
        <a:sysClr val="windowText" lastClr="000000"/>
      </a:dk1>
      <a:lt1>
        <a:sysClr val="window" lastClr="FFFFFF"/>
      </a:lt1>
      <a:dk2>
        <a:srgbClr val="182230"/>
      </a:dk2>
      <a:lt2>
        <a:srgbClr val="F2F2F2"/>
      </a:lt2>
      <a:accent1>
        <a:srgbClr val="00BAC8"/>
      </a:accent1>
      <a:accent2>
        <a:srgbClr val="794DFF"/>
      </a:accent2>
      <a:accent3>
        <a:srgbClr val="00D17D"/>
      </a:accent3>
      <a:accent4>
        <a:srgbClr val="E69500"/>
      </a:accent4>
      <a:accent5>
        <a:srgbClr val="FE5D21"/>
      </a:accent5>
      <a:accent6>
        <a:srgbClr val="939393"/>
      </a:accent6>
      <a:hlink>
        <a:srgbClr val="3E8FF1"/>
      </a:hlink>
      <a:folHlink>
        <a:srgbClr val="939393"/>
      </a:folHlink>
    </a:clrScheme>
    <a:fontScheme name="Seaford">
      <a:majorFont>
        <a:latin typeface="Seaford"/>
        <a:ea typeface=""/>
        <a:cs typeface=""/>
      </a:majorFont>
      <a:minorFont>
        <a:latin typeface="Sea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velVTI" id="{64F43929-0387-4D33-907F-72B939BCAF99}" vid="{D804DF84-3298-4A39-BA0E-21F83D68BC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3293</TotalTime>
  <Words>3144</Words>
  <Application>Microsoft Macintosh PowerPoint</Application>
  <PresentationFormat>Widescreen</PresentationFormat>
  <Paragraphs>414</Paragraphs>
  <Slides>45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Abadi</vt:lpstr>
      <vt:lpstr>Arial</vt:lpstr>
      <vt:lpstr>Calibri</vt:lpstr>
      <vt:lpstr>Seaford</vt:lpstr>
      <vt:lpstr>Times New Roman</vt:lpstr>
      <vt:lpstr>Wingdings</vt:lpstr>
      <vt:lpstr>LevelVTI</vt:lpstr>
      <vt:lpstr>Making the Undergraduate Classroom More Accessible</vt:lpstr>
      <vt:lpstr>POLS DEI Committee</vt:lpstr>
      <vt:lpstr>CLAS Accessibility Fellowship (2022-2023)- and Beyond!</vt:lpstr>
      <vt:lpstr>Kimberly R. Bergendahl, Associate Professor in Residence</vt:lpstr>
      <vt:lpstr>Where “Accessibility” Falls Within “DEI”</vt:lpstr>
      <vt:lpstr>Accommodations v. Accessibility</vt:lpstr>
      <vt:lpstr>This Presentation Will Cover:</vt:lpstr>
      <vt:lpstr>Disability Rights</vt:lpstr>
      <vt:lpstr>Federal Laws</vt:lpstr>
      <vt:lpstr>Courts as Agents of “Social Change?”</vt:lpstr>
      <vt:lpstr>Cultural Change?</vt:lpstr>
      <vt:lpstr>Current Data on Accommodations Requests</vt:lpstr>
      <vt:lpstr>Center for Students with Disabilities (CSD)</vt:lpstr>
      <vt:lpstr>Students Served by CSD</vt:lpstr>
      <vt:lpstr>Students with Disabilities</vt:lpstr>
      <vt:lpstr>Regional Campus Students</vt:lpstr>
      <vt:lpstr>Student Contact Hours – Spring 2022</vt:lpstr>
      <vt:lpstr>Types of Accommodations</vt:lpstr>
      <vt:lpstr>Frequently Asked Questions  (The “FAQs Document”) CLAS Accessibility Faculty Fellows in Collaboration with CSD</vt:lpstr>
      <vt:lpstr>“Can I know the reasons for the requests?”</vt:lpstr>
      <vt:lpstr>“Can’t we get accommodations letters before class begins?”</vt:lpstr>
      <vt:lpstr>What can I do to minimize the number of accommodations requested?   Are there specific examples of faculty strategies to provide a more inclusive environment?   </vt:lpstr>
      <vt:lpstr>Best Practices for Making the Undergraduate Classroom More Accessible</vt:lpstr>
      <vt:lpstr>Consider This…</vt:lpstr>
      <vt:lpstr>What is Universal Design for Learning (UDL)? From CAST.org (Center for Applied Special Technology): </vt:lpstr>
      <vt:lpstr>How I Conceptualize UDL </vt:lpstr>
      <vt:lpstr>1.  “Representation”</vt:lpstr>
      <vt:lpstr>What’s in a Name?:   How to Frame “Disability”</vt:lpstr>
      <vt:lpstr>“To Compliment?”   or   “To Complement?”</vt:lpstr>
      <vt:lpstr>Begin with a “Learning Survey”</vt:lpstr>
      <vt:lpstr>Employ Various Methods for Relaying Course Information</vt:lpstr>
      <vt:lpstr>Other Considerations for Classroom Space and Structure</vt:lpstr>
      <vt:lpstr>2.  “Action and Expression”</vt:lpstr>
      <vt:lpstr>“Diverse Actions”:  How Students Record and Respond to Lectures/Course Material</vt:lpstr>
      <vt:lpstr>“Checkpoint Assessments”</vt:lpstr>
      <vt:lpstr>Allow Students to Drop Assignments</vt:lpstr>
      <vt:lpstr>Provide Students  with Choices</vt:lpstr>
      <vt:lpstr>The “Pros” and “Cons” of Offering Choices</vt:lpstr>
      <vt:lpstr>3.  “Engagement”</vt:lpstr>
      <vt:lpstr>“Engagement”:  How to Reach Different Learners</vt:lpstr>
      <vt:lpstr>Assessing “Engagement”</vt:lpstr>
      <vt:lpstr>For Further Consideration</vt:lpstr>
      <vt:lpstr>PowerPoint Presentation</vt:lpstr>
      <vt:lpstr>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Undergraduate Classroom More Accessible</dc:title>
  <dc:creator>Bergendahl, Kimberly</dc:creator>
  <cp:lastModifiedBy>Bergendahl, Kimberly</cp:lastModifiedBy>
  <cp:revision>74</cp:revision>
  <dcterms:created xsi:type="dcterms:W3CDTF">2024-02-21T14:25:20Z</dcterms:created>
  <dcterms:modified xsi:type="dcterms:W3CDTF">2024-02-26T17:11:02Z</dcterms:modified>
</cp:coreProperties>
</file>